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9" r:id="rId3"/>
    <p:sldId id="265" r:id="rId4"/>
    <p:sldId id="266" r:id="rId5"/>
    <p:sldId id="267" r:id="rId6"/>
    <p:sldId id="268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7E8071-880F-0F69-3735-FF050D20A142}"/>
              </a:ext>
            </a:extLst>
          </p:cNvPr>
          <p:cNvSpPr txBox="1"/>
          <p:nvPr/>
        </p:nvSpPr>
        <p:spPr>
          <a:xfrm>
            <a:off x="791795" y="355738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Ohio EPA Stormwater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85093CE-7F74-79B1-C7A1-A27AC3F73110}"/>
              </a:ext>
            </a:extLst>
          </p:cNvPr>
          <p:cNvSpPr/>
          <p:nvPr/>
        </p:nvSpPr>
        <p:spPr>
          <a:xfrm>
            <a:off x="5513503" y="891310"/>
            <a:ext cx="1880645" cy="699601"/>
          </a:xfrm>
          <a:prstGeom prst="flowChartAlternateProcess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Program Manager</a:t>
            </a:r>
          </a:p>
          <a:p>
            <a:pPr algn="ctr"/>
            <a:r>
              <a:rPr lang="en-US" sz="1200" dirty="0"/>
              <a:t>Jason Fyffe</a:t>
            </a:r>
          </a:p>
          <a:p>
            <a:pPr algn="ctr"/>
            <a:r>
              <a:rPr lang="en-US" sz="1200" dirty="0"/>
              <a:t>614-728-1793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620FF3D-24C8-05DF-FDFA-6D0B21EC4766}"/>
              </a:ext>
            </a:extLst>
          </p:cNvPr>
          <p:cNvSpPr/>
          <p:nvPr/>
        </p:nvSpPr>
        <p:spPr>
          <a:xfrm>
            <a:off x="5544105" y="2733369"/>
            <a:ext cx="1820491" cy="665396"/>
          </a:xfrm>
          <a:prstGeom prst="flowChartAlternateProcess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(NWDO)</a:t>
            </a:r>
          </a:p>
          <a:p>
            <a:pPr algn="ctr"/>
            <a:r>
              <a:rPr lang="en-US" sz="1200" dirty="0"/>
              <a:t>Lynette Hablitzel</a:t>
            </a:r>
          </a:p>
          <a:p>
            <a:pPr algn="ctr"/>
            <a:r>
              <a:rPr lang="en-US" sz="1200" dirty="0"/>
              <a:t>419-373-3009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6087C5CA-6ABE-C956-901B-53EC2B24D9F3}"/>
              </a:ext>
            </a:extLst>
          </p:cNvPr>
          <p:cNvSpPr/>
          <p:nvPr/>
        </p:nvSpPr>
        <p:spPr>
          <a:xfrm>
            <a:off x="3072021" y="2594654"/>
            <a:ext cx="1730859" cy="517199"/>
          </a:xfrm>
          <a:prstGeom prst="flowChartAlternateProcess">
            <a:avLst/>
          </a:prstGeom>
          <a:solidFill>
            <a:srgbClr val="FFFF00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Justin Reinhart</a:t>
            </a:r>
          </a:p>
          <a:p>
            <a:pPr algn="ctr"/>
            <a:r>
              <a:rPr lang="en-US" sz="1200" dirty="0"/>
              <a:t>614-705-1149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D3EFC05-E96A-122B-B3CD-1AAD9C1F2449}"/>
              </a:ext>
            </a:extLst>
          </p:cNvPr>
          <p:cNvSpPr/>
          <p:nvPr/>
        </p:nvSpPr>
        <p:spPr>
          <a:xfrm>
            <a:off x="3096547" y="3279566"/>
            <a:ext cx="1730859" cy="641979"/>
          </a:xfrm>
          <a:prstGeom prst="flowChartAlternateProcess">
            <a:avLst/>
          </a:prstGeom>
          <a:solidFill>
            <a:srgbClr val="FFFF00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Technical Specialist</a:t>
            </a:r>
          </a:p>
          <a:p>
            <a:pPr algn="ctr"/>
            <a:r>
              <a:rPr lang="en-US" sz="1200" dirty="0">
                <a:highlight>
                  <a:srgbClr val="FFFF00"/>
                </a:highlight>
              </a:rPr>
              <a:t>VACANT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5DEF383-7ACB-B568-0ED0-3A7ADFD70492}"/>
              </a:ext>
            </a:extLst>
          </p:cNvPr>
          <p:cNvSpPr/>
          <p:nvPr/>
        </p:nvSpPr>
        <p:spPr>
          <a:xfrm>
            <a:off x="8229025" y="2687006"/>
            <a:ext cx="1736885" cy="535024"/>
          </a:xfrm>
          <a:prstGeom prst="flowChartAlternateProcess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Supervisor</a:t>
            </a:r>
          </a:p>
          <a:p>
            <a:pPr algn="ctr"/>
            <a:r>
              <a:rPr lang="en-US" sz="1200" dirty="0"/>
              <a:t>Wesley Sluga</a:t>
            </a:r>
          </a:p>
          <a:p>
            <a:pPr algn="ctr"/>
            <a:r>
              <a:rPr lang="en-US" sz="1200" dirty="0"/>
              <a:t>614-644-2141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26C1705-E95B-9394-0337-35F008D241D5}"/>
              </a:ext>
            </a:extLst>
          </p:cNvPr>
          <p:cNvSpPr/>
          <p:nvPr/>
        </p:nvSpPr>
        <p:spPr>
          <a:xfrm>
            <a:off x="9217470" y="4271473"/>
            <a:ext cx="2007868" cy="660523"/>
          </a:xfrm>
          <a:prstGeom prst="flowChartAlternateProcess">
            <a:avLst/>
          </a:prstGeom>
          <a:solidFill>
            <a:srgbClr val="FFFF00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Anthony Robinson</a:t>
            </a:r>
          </a:p>
          <a:p>
            <a:pPr algn="ctr"/>
            <a:r>
              <a:rPr lang="en-US" sz="1200" dirty="0"/>
              <a:t>514-728-3392</a:t>
            </a:r>
          </a:p>
          <a:p>
            <a:pPr algn="ctr"/>
            <a:r>
              <a:rPr lang="en-US" sz="1200" dirty="0"/>
              <a:t>ms4/industrial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61D530-8AE5-093D-4D0B-39EBA041B801}"/>
              </a:ext>
            </a:extLst>
          </p:cNvPr>
          <p:cNvCxnSpPr>
            <a:cxnSpLocks/>
          </p:cNvCxnSpPr>
          <p:nvPr/>
        </p:nvCxnSpPr>
        <p:spPr>
          <a:xfrm flipH="1">
            <a:off x="4052356" y="1826010"/>
            <a:ext cx="12814" cy="300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722208-D429-2751-F615-2B94FAADB519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054581" y="1785452"/>
            <a:ext cx="21612" cy="286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372395-F951-D6C1-F8BF-C72D5C84D683}"/>
              </a:ext>
            </a:extLst>
          </p:cNvPr>
          <p:cNvCxnSpPr>
            <a:cxnSpLocks/>
          </p:cNvCxnSpPr>
          <p:nvPr/>
        </p:nvCxnSpPr>
        <p:spPr>
          <a:xfrm flipH="1">
            <a:off x="9053435" y="3243415"/>
            <a:ext cx="1146" cy="1358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8E5D698-D33C-4558-B8E6-A6B6A1C4C1B4}"/>
              </a:ext>
            </a:extLst>
          </p:cNvPr>
          <p:cNvSpPr/>
          <p:nvPr/>
        </p:nvSpPr>
        <p:spPr>
          <a:xfrm>
            <a:off x="9217470" y="3358489"/>
            <a:ext cx="2029883" cy="751474"/>
          </a:xfrm>
          <a:prstGeom prst="flowChartAlternateProcess">
            <a:avLst/>
          </a:prstGeom>
          <a:solidFill>
            <a:srgbClr val="FFFF00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Michael Joseph</a:t>
            </a:r>
          </a:p>
          <a:p>
            <a:pPr algn="ctr"/>
            <a:r>
              <a:rPr lang="en-US" sz="1200" dirty="0"/>
              <a:t>614-752-0782</a:t>
            </a:r>
          </a:p>
          <a:p>
            <a:pPr algn="ctr"/>
            <a:r>
              <a:rPr lang="en-US" sz="1200" dirty="0"/>
              <a:t>construction/industrial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68BBAC-98AE-BA0A-250D-0C36FF5D7187}"/>
              </a:ext>
            </a:extLst>
          </p:cNvPr>
          <p:cNvSpPr/>
          <p:nvPr/>
        </p:nvSpPr>
        <p:spPr>
          <a:xfrm>
            <a:off x="8201605" y="2072095"/>
            <a:ext cx="1749176" cy="478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SW Permitting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C2BC11-31AC-0CDB-D048-903016832422}"/>
              </a:ext>
            </a:extLst>
          </p:cNvPr>
          <p:cNvSpPr/>
          <p:nvPr/>
        </p:nvSpPr>
        <p:spPr>
          <a:xfrm>
            <a:off x="3089096" y="1970254"/>
            <a:ext cx="174917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SW Technical Assistance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3A207-CBC5-1089-4F0D-7C50CBD410CD}"/>
              </a:ext>
            </a:extLst>
          </p:cNvPr>
          <p:cNvSpPr txBox="1"/>
          <p:nvPr/>
        </p:nvSpPr>
        <p:spPr>
          <a:xfrm>
            <a:off x="8048050" y="5044332"/>
            <a:ext cx="391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What We Do: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we do: construction, industrial, and municipal coverage submittals, processing, renewals, transfers, and terminations. Industrial sampling and no exposure certification. MS4 annual reports. STREAMS NOI and NOT forms. </a:t>
            </a:r>
          </a:p>
          <a:p>
            <a:endParaRPr lang="en-US" sz="12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90A0B-2C2B-B32C-641D-AEA385C78329}"/>
              </a:ext>
            </a:extLst>
          </p:cNvPr>
          <p:cNvSpPr txBox="1"/>
          <p:nvPr/>
        </p:nvSpPr>
        <p:spPr>
          <a:xfrm>
            <a:off x="2712541" y="4039429"/>
            <a:ext cx="254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What We Do:</a:t>
            </a:r>
            <a:r>
              <a:rPr lang="en-US" sz="1200" i="1" dirty="0"/>
              <a:t> Construction permit: BMP design, calculations, coverage requirements, SWP3 reviews , technical education, Rainwater Manual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2721-D083-76A1-3150-0F05DD17CA8A}"/>
              </a:ext>
            </a:extLst>
          </p:cNvPr>
          <p:cNvSpPr txBox="1"/>
          <p:nvPr/>
        </p:nvSpPr>
        <p:spPr>
          <a:xfrm>
            <a:off x="166234" y="2881333"/>
            <a:ext cx="245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What We Do: </a:t>
            </a:r>
            <a:r>
              <a:rPr lang="en-US" sz="1200" i="1" dirty="0"/>
              <a:t>Complaints, Site Inspections, MS4 Audits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5D5DB2-B4CA-FA5E-1A8D-EBCF45A782AC}"/>
              </a:ext>
            </a:extLst>
          </p:cNvPr>
          <p:cNvSpPr txBox="1"/>
          <p:nvPr/>
        </p:nvSpPr>
        <p:spPr>
          <a:xfrm>
            <a:off x="3657600" y="6343523"/>
            <a:ext cx="48958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email address: first.last@epa.ohio.gov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F75E87-E167-1105-84C7-49A36C9B5887}"/>
              </a:ext>
            </a:extLst>
          </p:cNvPr>
          <p:cNvSpPr/>
          <p:nvPr/>
        </p:nvSpPr>
        <p:spPr>
          <a:xfrm>
            <a:off x="5579237" y="2048104"/>
            <a:ext cx="1749177" cy="51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Statewide SW Coordinator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927E82-0220-7754-BC8E-6CBF3FC88A43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6453826" y="1590911"/>
            <a:ext cx="0" cy="457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A32EBE-B3B5-1161-8A8B-4B7467CF4E8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9055403" y="4601735"/>
            <a:ext cx="162067" cy="8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6806E7-0B00-D048-BA23-BEE93F95DB6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053435" y="3734226"/>
            <a:ext cx="1640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4FF472-2F39-EBF5-29F3-19EB3944860A}"/>
              </a:ext>
            </a:extLst>
          </p:cNvPr>
          <p:cNvCxnSpPr>
            <a:cxnSpLocks/>
          </p:cNvCxnSpPr>
          <p:nvPr/>
        </p:nvCxnSpPr>
        <p:spPr>
          <a:xfrm flipH="1">
            <a:off x="4051195" y="1785452"/>
            <a:ext cx="5046272" cy="49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7847B6DC-59B7-4405-6478-B45EAEE4039C}"/>
              </a:ext>
            </a:extLst>
          </p:cNvPr>
          <p:cNvSpPr/>
          <p:nvPr/>
        </p:nvSpPr>
        <p:spPr>
          <a:xfrm>
            <a:off x="355476" y="2072096"/>
            <a:ext cx="1880645" cy="535024"/>
          </a:xfrm>
          <a:prstGeom prst="flowChartAlternateProcess">
            <a:avLst/>
          </a:prstGeom>
          <a:solidFill>
            <a:srgbClr val="FFFF00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District Stormwater Coordinator(s)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197AA9-774B-34AB-E7D9-059CCE8760C3}"/>
              </a:ext>
            </a:extLst>
          </p:cNvPr>
          <p:cNvSpPr txBox="1"/>
          <p:nvPr/>
        </p:nvSpPr>
        <p:spPr>
          <a:xfrm>
            <a:off x="355476" y="6128079"/>
            <a:ext cx="2112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 Contacts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F291052-FE17-505E-1B3E-63AAD329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39" y="175577"/>
            <a:ext cx="3473551" cy="11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58E2935B-4E2E-938C-580F-5F9F227AC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7" t="4187"/>
          <a:stretch/>
        </p:blipFill>
        <p:spPr>
          <a:xfrm>
            <a:off x="412594" y="-79786"/>
            <a:ext cx="5820938" cy="6853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E8071-880F-0F69-3735-FF050D20A142}"/>
              </a:ext>
            </a:extLst>
          </p:cNvPr>
          <p:cNvSpPr txBox="1"/>
          <p:nvPr/>
        </p:nvSpPr>
        <p:spPr>
          <a:xfrm>
            <a:off x="6481646" y="351693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Central District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56B956-60E0-C7AE-A9B9-E2AEB3B02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49462"/>
              </p:ext>
            </p:extLst>
          </p:nvPr>
        </p:nvGraphicFramePr>
        <p:xfrm>
          <a:off x="5231424" y="351693"/>
          <a:ext cx="6796948" cy="2795954"/>
        </p:xfrm>
        <a:graphic>
          <a:graphicData uri="http://schemas.openxmlformats.org/drawingml/2006/table">
            <a:tbl>
              <a:tblPr/>
              <a:tblGrid>
                <a:gridCol w="1339996">
                  <a:extLst>
                    <a:ext uri="{9D8B030D-6E8A-4147-A177-3AD203B41FA5}">
                      <a16:colId xmlns:a16="http://schemas.microsoft.com/office/drawing/2014/main" val="926548004"/>
                    </a:ext>
                  </a:extLst>
                </a:gridCol>
                <a:gridCol w="3913114">
                  <a:extLst>
                    <a:ext uri="{9D8B030D-6E8A-4147-A177-3AD203B41FA5}">
                      <a16:colId xmlns:a16="http://schemas.microsoft.com/office/drawing/2014/main" val="1240727231"/>
                    </a:ext>
                  </a:extLst>
                </a:gridCol>
                <a:gridCol w="1543838">
                  <a:extLst>
                    <a:ext uri="{9D8B030D-6E8A-4147-A177-3AD203B41FA5}">
                      <a16:colId xmlns:a16="http://schemas.microsoft.com/office/drawing/2014/main" val="2932845612"/>
                    </a:ext>
                  </a:extLst>
                </a:gridCol>
              </a:tblGrid>
              <a:tr h="723671">
                <a:tc gridSpan="3">
                  <a:txBody>
                    <a:bodyPr/>
                    <a:lstStyle/>
                    <a:p>
                      <a:pPr rtl="0"/>
                      <a:b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9839"/>
                  </a:ext>
                </a:extLst>
              </a:tr>
              <a:tr h="1013068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Marshall Cooper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Delaware, Franklin, Fayette, Madison, Morrow, and Pickaway</a:t>
                      </a:r>
                      <a:b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(areas west of I-71) Fairfield, Knox, Licking, and Union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614-728-3844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599803"/>
                  </a:ext>
                </a:extLst>
              </a:tr>
              <a:tr h="1059215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Rahel Babb 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Delaware, Franklin, Fayette, Madison, Morrow, and Pickaway</a:t>
                      </a:r>
                      <a:b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(areas east of I-71)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614-728-3855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4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4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66148F1-F7D5-9AC7-248D-ECC52F921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2"/>
          <a:stretch/>
        </p:blipFill>
        <p:spPr>
          <a:xfrm>
            <a:off x="416688" y="96536"/>
            <a:ext cx="5587393" cy="6761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CBBEA-64C8-FC68-1582-31E2DC8B98D8}"/>
              </a:ext>
            </a:extLst>
          </p:cNvPr>
          <p:cNvSpPr txBox="1"/>
          <p:nvPr/>
        </p:nvSpPr>
        <p:spPr>
          <a:xfrm>
            <a:off x="6690732" y="311242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Northeast District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90DD8C-4AB7-6921-2F4B-10853CEE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791"/>
              </p:ext>
            </p:extLst>
          </p:nvPr>
        </p:nvGraphicFramePr>
        <p:xfrm>
          <a:off x="5689971" y="921449"/>
          <a:ext cx="6085341" cy="1802412"/>
        </p:xfrm>
        <a:graphic>
          <a:graphicData uri="http://schemas.openxmlformats.org/drawingml/2006/table">
            <a:tbl>
              <a:tblPr/>
              <a:tblGrid>
                <a:gridCol w="1199706">
                  <a:extLst>
                    <a:ext uri="{9D8B030D-6E8A-4147-A177-3AD203B41FA5}">
                      <a16:colId xmlns:a16="http://schemas.microsoft.com/office/drawing/2014/main" val="926548004"/>
                    </a:ext>
                  </a:extLst>
                </a:gridCol>
                <a:gridCol w="3503430">
                  <a:extLst>
                    <a:ext uri="{9D8B030D-6E8A-4147-A177-3AD203B41FA5}">
                      <a16:colId xmlns:a16="http://schemas.microsoft.com/office/drawing/2014/main" val="1240727231"/>
                    </a:ext>
                  </a:extLst>
                </a:gridCol>
                <a:gridCol w="1382205">
                  <a:extLst>
                    <a:ext uri="{9D8B030D-6E8A-4147-A177-3AD203B41FA5}">
                      <a16:colId xmlns:a16="http://schemas.microsoft.com/office/drawing/2014/main" val="2932845612"/>
                    </a:ext>
                  </a:extLst>
                </a:gridCol>
              </a:tblGrid>
              <a:tr h="108451">
                <a:tc gridSpan="3">
                  <a:txBody>
                    <a:bodyPr/>
                    <a:lstStyle/>
                    <a:p>
                      <a:pPr rtl="0"/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7176"/>
                  </a:ext>
                </a:extLst>
              </a:tr>
              <a:tr h="193019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Zorica </a:t>
                      </a:r>
                    </a:p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Dejanovic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Stark, Carroll, Columbiana, Mahoning, and Trumbull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330-963-1222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26177"/>
                  </a:ext>
                </a:extLst>
              </a:tr>
              <a:tr h="193019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Laura </a:t>
                      </a:r>
                    </a:p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Shriver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Cuyahoga, Lake, Lorain, Geauga, and Holmes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330-963-1136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27144"/>
                  </a:ext>
                </a:extLst>
              </a:tr>
              <a:tr h="277587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 Wilk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Ashtabula, Medina, Portage, Summit, and Wayne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330-963-1172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72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5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576368C4-092C-D09B-7C51-60575501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3" t="14096"/>
          <a:stretch/>
        </p:blipFill>
        <p:spPr>
          <a:xfrm>
            <a:off x="0" y="453282"/>
            <a:ext cx="6555706" cy="6029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0DAE5-9852-89F0-7AF0-1F025E168042}"/>
              </a:ext>
            </a:extLst>
          </p:cNvPr>
          <p:cNvSpPr txBox="1"/>
          <p:nvPr/>
        </p:nvSpPr>
        <p:spPr>
          <a:xfrm>
            <a:off x="7165517" y="311241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Northwest District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4503B-F62B-E810-5E1F-7D74B262C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98967"/>
              </p:ext>
            </p:extLst>
          </p:nvPr>
        </p:nvGraphicFramePr>
        <p:xfrm>
          <a:off x="6312878" y="375020"/>
          <a:ext cx="5706208" cy="2266209"/>
        </p:xfrm>
        <a:graphic>
          <a:graphicData uri="http://schemas.openxmlformats.org/drawingml/2006/table">
            <a:tbl>
              <a:tblPr/>
              <a:tblGrid>
                <a:gridCol w="1124961">
                  <a:extLst>
                    <a:ext uri="{9D8B030D-6E8A-4147-A177-3AD203B41FA5}">
                      <a16:colId xmlns:a16="http://schemas.microsoft.com/office/drawing/2014/main" val="926548004"/>
                    </a:ext>
                  </a:extLst>
                </a:gridCol>
                <a:gridCol w="3285156">
                  <a:extLst>
                    <a:ext uri="{9D8B030D-6E8A-4147-A177-3AD203B41FA5}">
                      <a16:colId xmlns:a16="http://schemas.microsoft.com/office/drawing/2014/main" val="1240727231"/>
                    </a:ext>
                  </a:extLst>
                </a:gridCol>
                <a:gridCol w="1296091">
                  <a:extLst>
                    <a:ext uri="{9D8B030D-6E8A-4147-A177-3AD203B41FA5}">
                      <a16:colId xmlns:a16="http://schemas.microsoft.com/office/drawing/2014/main" val="2932845612"/>
                    </a:ext>
                  </a:extLst>
                </a:gridCol>
              </a:tblGrid>
              <a:tr h="53325">
                <a:tc gridSpan="3">
                  <a:txBody>
                    <a:bodyPr/>
                    <a:lstStyle/>
                    <a:p>
                      <a:pPr rtl="0"/>
                      <a:b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32143"/>
                  </a:ext>
                </a:extLst>
              </a:tr>
              <a:tr h="469838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Stefen </a:t>
                      </a:r>
                    </a:p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Pargeon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Ashland, Crawford, Erie, Huron, Lucas, Ottawa, Sandusky, Seneca, Richland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419-373-3021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1518"/>
                  </a:ext>
                </a:extLst>
              </a:tr>
              <a:tr h="446724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Jacqueline Kniss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Allen, Auglaize, Defiance, Hancock, Hardin, Henry,  Marion, Mercer, Paulding, Putnam, Van Wert, Williams, Wood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419-373-3025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8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8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8C14ECD-D2F3-7660-CE2E-A80E50AA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5" y="69712"/>
            <a:ext cx="6312519" cy="6617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45B9C5-9095-82E6-038B-B436B0109A76}"/>
              </a:ext>
            </a:extLst>
          </p:cNvPr>
          <p:cNvSpPr txBox="1"/>
          <p:nvPr/>
        </p:nvSpPr>
        <p:spPr>
          <a:xfrm>
            <a:off x="7081239" y="325904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Southeast District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60E5D1-D0F0-D422-C18C-1F3308CCC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16866"/>
              </p:ext>
            </p:extLst>
          </p:nvPr>
        </p:nvGraphicFramePr>
        <p:xfrm>
          <a:off x="6445403" y="787569"/>
          <a:ext cx="5613711" cy="596406"/>
        </p:xfrm>
        <a:graphic>
          <a:graphicData uri="http://schemas.openxmlformats.org/drawingml/2006/table">
            <a:tbl>
              <a:tblPr/>
              <a:tblGrid>
                <a:gridCol w="1634728">
                  <a:extLst>
                    <a:ext uri="{9D8B030D-6E8A-4147-A177-3AD203B41FA5}">
                      <a16:colId xmlns:a16="http://schemas.microsoft.com/office/drawing/2014/main" val="926548004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1240727231"/>
                    </a:ext>
                  </a:extLst>
                </a:gridCol>
                <a:gridCol w="1517137">
                  <a:extLst>
                    <a:ext uri="{9D8B030D-6E8A-4147-A177-3AD203B41FA5}">
                      <a16:colId xmlns:a16="http://schemas.microsoft.com/office/drawing/2014/main" val="2932845612"/>
                    </a:ext>
                  </a:extLst>
                </a:gridCol>
              </a:tblGrid>
              <a:tr h="193019">
                <a:tc gridSpan="3">
                  <a:txBody>
                    <a:bodyPr/>
                    <a:lstStyle/>
                    <a:p>
                      <a:pPr rtl="0"/>
                      <a:br>
                        <a:rPr lang="en-US" sz="1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08047"/>
                  </a:ext>
                </a:extLst>
              </a:tr>
              <a:tr h="193019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Alex Delvalle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Counties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740-380-5227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08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2F6D99D-C487-EA40-BB73-58F532E2B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/>
          <a:stretch/>
        </p:blipFill>
        <p:spPr>
          <a:xfrm>
            <a:off x="156116" y="144865"/>
            <a:ext cx="5163015" cy="6683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9DE16-67B8-6577-29EA-B04A6E0F9EBE}"/>
              </a:ext>
            </a:extLst>
          </p:cNvPr>
          <p:cNvSpPr txBox="1"/>
          <p:nvPr/>
        </p:nvSpPr>
        <p:spPr>
          <a:xfrm>
            <a:off x="6634548" y="232111"/>
            <a:ext cx="37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Southwest District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BB7683-D4F4-0C2E-9B14-6A6494962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46861"/>
              </p:ext>
            </p:extLst>
          </p:nvPr>
        </p:nvGraphicFramePr>
        <p:xfrm>
          <a:off x="5556738" y="787569"/>
          <a:ext cx="6333801" cy="1703825"/>
        </p:xfrm>
        <a:graphic>
          <a:graphicData uri="http://schemas.openxmlformats.org/drawingml/2006/table">
            <a:tbl>
              <a:tblPr/>
              <a:tblGrid>
                <a:gridCol w="1248689">
                  <a:extLst>
                    <a:ext uri="{9D8B030D-6E8A-4147-A177-3AD203B41FA5}">
                      <a16:colId xmlns:a16="http://schemas.microsoft.com/office/drawing/2014/main" val="926548004"/>
                    </a:ext>
                  </a:extLst>
                </a:gridCol>
                <a:gridCol w="3646472">
                  <a:extLst>
                    <a:ext uri="{9D8B030D-6E8A-4147-A177-3AD203B41FA5}">
                      <a16:colId xmlns:a16="http://schemas.microsoft.com/office/drawing/2014/main" val="1240727231"/>
                    </a:ext>
                  </a:extLst>
                </a:gridCol>
                <a:gridCol w="1438640">
                  <a:extLst>
                    <a:ext uri="{9D8B030D-6E8A-4147-A177-3AD203B41FA5}">
                      <a16:colId xmlns:a16="http://schemas.microsoft.com/office/drawing/2014/main" val="2932845612"/>
                    </a:ext>
                  </a:extLst>
                </a:gridCol>
              </a:tblGrid>
              <a:tr h="193019">
                <a:tc gridSpan="3">
                  <a:txBody>
                    <a:bodyPr/>
                    <a:lstStyle/>
                    <a:p>
                      <a:pPr rtl="0"/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04934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Michelle Flanagan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Clark, Darke, Hamilton, Logan, Miami, Montgomery, Preble, and Shelby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937-285-6440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82702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rtl="0"/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VACANT</a:t>
                      </a:r>
                    </a:p>
                  </a:txBody>
                  <a:tcPr marL="9788" marR="9788" marT="9788" marB="14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Brown, Butler, Champaign, Clermont, Clinton, Greene, Highland, and Warren </a:t>
                      </a: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937-285-6031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88" marR="9788" marT="9788" marB="140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0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75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5872</TotalTime>
  <Words>336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stormwater work in the SWCd sector</dc:title>
  <dc:creator>Conley,  Molly M.</dc:creator>
  <cp:lastModifiedBy>Conley,  Molly M.</cp:lastModifiedBy>
  <cp:revision>15</cp:revision>
  <cp:lastPrinted>2023-02-17T19:26:24Z</cp:lastPrinted>
  <dcterms:created xsi:type="dcterms:W3CDTF">2022-11-22T17:57:22Z</dcterms:created>
  <dcterms:modified xsi:type="dcterms:W3CDTF">2023-07-17T18:04:14Z</dcterms:modified>
</cp:coreProperties>
</file>