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9" r:id="rId10"/>
    <p:sldId id="265" r:id="rId11"/>
    <p:sldId id="266" r:id="rId12"/>
    <p:sldId id="267" r:id="rId13"/>
    <p:sldId id="268"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09" d="100"/>
          <a:sy n="109"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2/17/2023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2/17/2023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F1E7-6218-C96E-98FC-F15F5E2EF37D}"/>
              </a:ext>
            </a:extLst>
          </p:cNvPr>
          <p:cNvSpPr>
            <a:spLocks noGrp="1"/>
          </p:cNvSpPr>
          <p:nvPr>
            <p:ph type="ctrTitle"/>
          </p:nvPr>
        </p:nvSpPr>
        <p:spPr/>
        <p:txBody>
          <a:bodyPr anchor="t"/>
          <a:lstStyle/>
          <a:p>
            <a:r>
              <a:rPr lang="en-US" b="1" dirty="0"/>
              <a:t>SWCD/Ohio EPA</a:t>
            </a:r>
            <a:br>
              <a:rPr lang="en-US" b="1" dirty="0"/>
            </a:br>
            <a:r>
              <a:rPr lang="en-US" b="1" dirty="0"/>
              <a:t>Working Partnership</a:t>
            </a:r>
            <a:br>
              <a:rPr lang="en-US" b="1" dirty="0"/>
            </a:br>
            <a:r>
              <a:rPr lang="en-US" b="1" dirty="0"/>
              <a:t>Guidance Document</a:t>
            </a:r>
          </a:p>
        </p:txBody>
      </p:sp>
      <p:sp>
        <p:nvSpPr>
          <p:cNvPr id="3" name="Subtitle 2">
            <a:extLst>
              <a:ext uri="{FF2B5EF4-FFF2-40B4-BE49-F238E27FC236}">
                <a16:creationId xmlns:a16="http://schemas.microsoft.com/office/drawing/2014/main" id="{C33B0DCB-804E-BF11-6674-920E1E42F639}"/>
              </a:ext>
            </a:extLst>
          </p:cNvPr>
          <p:cNvSpPr>
            <a:spLocks noGrp="1"/>
          </p:cNvSpPr>
          <p:nvPr>
            <p:ph type="subTitle" idx="1"/>
          </p:nvPr>
        </p:nvSpPr>
        <p:spPr>
          <a:xfrm>
            <a:off x="1330036" y="4521498"/>
            <a:ext cx="9864437" cy="1905000"/>
          </a:xfrm>
        </p:spPr>
        <p:txBody>
          <a:bodyPr>
            <a:normAutofit/>
          </a:bodyPr>
          <a:lstStyle/>
          <a:p>
            <a:r>
              <a:rPr lang="en-US" dirty="0"/>
              <a:t>Molly Conley – Warren SWCD – Director</a:t>
            </a:r>
          </a:p>
          <a:p>
            <a:r>
              <a:rPr lang="en-US" dirty="0"/>
              <a:t>Jennifer Fish – Franklin SWCD - Director</a:t>
            </a:r>
          </a:p>
          <a:p>
            <a:r>
              <a:rPr lang="en-US" dirty="0"/>
              <a:t>Justin Reinhart – Ohio EPA – Stormwater Engineer, Division of Surface Water</a:t>
            </a:r>
          </a:p>
        </p:txBody>
      </p:sp>
      <p:pic>
        <p:nvPicPr>
          <p:cNvPr id="4" name="Picture 2" descr="Ohio Environmental Protection Agency | Ohio.gov">
            <a:extLst>
              <a:ext uri="{FF2B5EF4-FFF2-40B4-BE49-F238E27FC236}">
                <a16:creationId xmlns:a16="http://schemas.microsoft.com/office/drawing/2014/main" id="{83BFF415-F7E1-C82E-FBFD-FFB043496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66" y="2854820"/>
            <a:ext cx="1725679" cy="1148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5B6010E-EC89-3F5A-E8D4-2EF6B37E7E5C}"/>
              </a:ext>
            </a:extLst>
          </p:cNvPr>
          <p:cNvPicPr>
            <a:picLocks noChangeAspect="1"/>
          </p:cNvPicPr>
          <p:nvPr/>
        </p:nvPicPr>
        <p:blipFill>
          <a:blip r:embed="rId3"/>
          <a:stretch>
            <a:fillRect/>
          </a:stretch>
        </p:blipFill>
        <p:spPr>
          <a:xfrm>
            <a:off x="10427234" y="2676720"/>
            <a:ext cx="1381379" cy="1504559"/>
          </a:xfrm>
          <a:prstGeom prst="rect">
            <a:avLst/>
          </a:prstGeom>
        </p:spPr>
      </p:pic>
      <p:sp>
        <p:nvSpPr>
          <p:cNvPr id="6" name="TextBox 5">
            <a:extLst>
              <a:ext uri="{FF2B5EF4-FFF2-40B4-BE49-F238E27FC236}">
                <a16:creationId xmlns:a16="http://schemas.microsoft.com/office/drawing/2014/main" id="{06754F46-182E-2224-2CD7-0760347FB1BA}"/>
              </a:ext>
            </a:extLst>
          </p:cNvPr>
          <p:cNvSpPr txBox="1"/>
          <p:nvPr/>
        </p:nvSpPr>
        <p:spPr>
          <a:xfrm>
            <a:off x="3805381" y="3509634"/>
            <a:ext cx="4710545" cy="369332"/>
          </a:xfrm>
          <a:prstGeom prst="rect">
            <a:avLst/>
          </a:prstGeom>
          <a:noFill/>
        </p:spPr>
        <p:txBody>
          <a:bodyPr wrap="square" rtlCol="0" anchor="ctr">
            <a:spAutoFit/>
          </a:bodyPr>
          <a:lstStyle/>
          <a:p>
            <a:pPr algn="ctr"/>
            <a:r>
              <a:rPr lang="en-US" dirty="0"/>
              <a:t>February 21, 2023</a:t>
            </a:r>
          </a:p>
        </p:txBody>
      </p:sp>
    </p:spTree>
    <p:extLst>
      <p:ext uri="{BB962C8B-B14F-4D97-AF65-F5344CB8AC3E}">
        <p14:creationId xmlns:p14="http://schemas.microsoft.com/office/powerpoint/2010/main" val="266114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766148F1-F7D5-9AC7-248D-ECC52F921066}"/>
              </a:ext>
            </a:extLst>
          </p:cNvPr>
          <p:cNvPicPr>
            <a:picLocks noChangeAspect="1"/>
          </p:cNvPicPr>
          <p:nvPr/>
        </p:nvPicPr>
        <p:blipFill rotWithShape="1">
          <a:blip r:embed="rId2"/>
          <a:srcRect l="15472"/>
          <a:stretch/>
        </p:blipFill>
        <p:spPr>
          <a:xfrm>
            <a:off x="416688" y="96536"/>
            <a:ext cx="5587393" cy="6761464"/>
          </a:xfrm>
          <a:prstGeom prst="rect">
            <a:avLst/>
          </a:prstGeom>
        </p:spPr>
      </p:pic>
      <p:sp>
        <p:nvSpPr>
          <p:cNvPr id="6" name="TextBox 5">
            <a:extLst>
              <a:ext uri="{FF2B5EF4-FFF2-40B4-BE49-F238E27FC236}">
                <a16:creationId xmlns:a16="http://schemas.microsoft.com/office/drawing/2014/main" id="{0CBCBBEA-64C8-FC68-1582-31E2DC8B98D8}"/>
              </a:ext>
            </a:extLst>
          </p:cNvPr>
          <p:cNvSpPr txBox="1"/>
          <p:nvPr/>
        </p:nvSpPr>
        <p:spPr>
          <a:xfrm>
            <a:off x="6690732" y="311242"/>
            <a:ext cx="3769460" cy="461665"/>
          </a:xfrm>
          <a:prstGeom prst="rect">
            <a:avLst/>
          </a:prstGeom>
          <a:noFill/>
        </p:spPr>
        <p:txBody>
          <a:bodyPr wrap="square" rtlCol="0">
            <a:spAutoFit/>
          </a:bodyPr>
          <a:lstStyle/>
          <a:p>
            <a:pPr algn="ctr"/>
            <a:r>
              <a:rPr lang="en-US" sz="2400" b="1" dirty="0"/>
              <a:t>Northeast District</a:t>
            </a:r>
          </a:p>
        </p:txBody>
      </p:sp>
      <p:graphicFrame>
        <p:nvGraphicFramePr>
          <p:cNvPr id="2" name="Table 1">
            <a:extLst>
              <a:ext uri="{FF2B5EF4-FFF2-40B4-BE49-F238E27FC236}">
                <a16:creationId xmlns:a16="http://schemas.microsoft.com/office/drawing/2014/main" id="{3790DD8C-4AB7-6921-2F4B-10853CEEF34E}"/>
              </a:ext>
            </a:extLst>
          </p:cNvPr>
          <p:cNvGraphicFramePr>
            <a:graphicFrameLocks noGrp="1"/>
          </p:cNvGraphicFramePr>
          <p:nvPr>
            <p:extLst>
              <p:ext uri="{D42A27DB-BD31-4B8C-83A1-F6EECF244321}">
                <p14:modId xmlns:p14="http://schemas.microsoft.com/office/powerpoint/2010/main" val="398878791"/>
              </p:ext>
            </p:extLst>
          </p:nvPr>
        </p:nvGraphicFramePr>
        <p:xfrm>
          <a:off x="5689971" y="921449"/>
          <a:ext cx="6085341" cy="1802412"/>
        </p:xfrm>
        <a:graphic>
          <a:graphicData uri="http://schemas.openxmlformats.org/drawingml/2006/table">
            <a:tbl>
              <a:tblPr/>
              <a:tblGrid>
                <a:gridCol w="1199706">
                  <a:extLst>
                    <a:ext uri="{9D8B030D-6E8A-4147-A177-3AD203B41FA5}">
                      <a16:colId xmlns:a16="http://schemas.microsoft.com/office/drawing/2014/main" val="926548004"/>
                    </a:ext>
                  </a:extLst>
                </a:gridCol>
                <a:gridCol w="3503430">
                  <a:extLst>
                    <a:ext uri="{9D8B030D-6E8A-4147-A177-3AD203B41FA5}">
                      <a16:colId xmlns:a16="http://schemas.microsoft.com/office/drawing/2014/main" val="1240727231"/>
                    </a:ext>
                  </a:extLst>
                </a:gridCol>
                <a:gridCol w="1382205">
                  <a:extLst>
                    <a:ext uri="{9D8B030D-6E8A-4147-A177-3AD203B41FA5}">
                      <a16:colId xmlns:a16="http://schemas.microsoft.com/office/drawing/2014/main" val="2932845612"/>
                    </a:ext>
                  </a:extLst>
                </a:gridCol>
              </a:tblGrid>
              <a:tr h="108451">
                <a:tc gridSpan="3">
                  <a:txBody>
                    <a:bodyPr/>
                    <a:lstStyle/>
                    <a:p>
                      <a:pPr rtl="0"/>
                      <a:endParaRPr lang="en-US" sz="1600" u="none" dirty="0">
                        <a:solidFill>
                          <a:schemeClr val="tx1"/>
                        </a:solidFill>
                        <a:effectLst/>
                        <a:latin typeface="+mn-lt"/>
                      </a:endParaRPr>
                    </a:p>
                  </a:txBody>
                  <a:tcPr marL="9788" marR="9788" marT="9788" marB="14095">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3347176"/>
                  </a:ext>
                </a:extLst>
              </a:tr>
              <a:tr h="193019">
                <a:tc>
                  <a:txBody>
                    <a:bodyPr/>
                    <a:lstStyle/>
                    <a:p>
                      <a:pPr rtl="0"/>
                      <a:r>
                        <a:rPr lang="en-US" sz="1600" b="1" u="none" dirty="0">
                          <a:solidFill>
                            <a:schemeClr val="tx1"/>
                          </a:solidFill>
                          <a:effectLst/>
                          <a:latin typeface="+mn-lt"/>
                        </a:rPr>
                        <a:t>Zorica </a:t>
                      </a:r>
                    </a:p>
                    <a:p>
                      <a:pPr rtl="0"/>
                      <a:r>
                        <a:rPr lang="en-US" sz="1600" b="1" u="none" dirty="0">
                          <a:solidFill>
                            <a:schemeClr val="tx1"/>
                          </a:solidFill>
                          <a:effectLst/>
                          <a:latin typeface="+mn-lt"/>
                        </a:rPr>
                        <a:t>Dejanovic</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Stark, Carroll, Columbiana, Mahoning, and Trumbull </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330-963-1222</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626177"/>
                  </a:ext>
                </a:extLst>
              </a:tr>
              <a:tr h="193019">
                <a:tc>
                  <a:txBody>
                    <a:bodyPr/>
                    <a:lstStyle/>
                    <a:p>
                      <a:pPr rtl="0"/>
                      <a:r>
                        <a:rPr lang="en-US" sz="1600" b="1" u="none" dirty="0">
                          <a:solidFill>
                            <a:schemeClr val="tx1"/>
                          </a:solidFill>
                          <a:effectLst/>
                          <a:latin typeface="+mn-lt"/>
                        </a:rPr>
                        <a:t>Laura </a:t>
                      </a:r>
                    </a:p>
                    <a:p>
                      <a:pPr rtl="0"/>
                      <a:r>
                        <a:rPr lang="en-US" sz="1600" b="1" u="none" dirty="0">
                          <a:solidFill>
                            <a:schemeClr val="tx1"/>
                          </a:solidFill>
                          <a:effectLst/>
                          <a:latin typeface="+mn-lt"/>
                        </a:rPr>
                        <a:t>Shriver</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Cuyahoga, Lake, Lorain, Geauga, and Holmes </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330-963-1136</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627144"/>
                  </a:ext>
                </a:extLst>
              </a:tr>
              <a:tr h="277587">
                <a:tc>
                  <a:txBody>
                    <a:bodyPr/>
                    <a:lstStyle/>
                    <a:p>
                      <a:pPr rtl="0"/>
                      <a:r>
                        <a:rPr lang="en-US" sz="1600" b="1" u="none" dirty="0">
                          <a:solidFill>
                            <a:schemeClr val="tx1"/>
                          </a:solidFill>
                          <a:effectLst/>
                          <a:latin typeface="+mn-lt"/>
                        </a:rPr>
                        <a:t>Ed Wilk</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Ashtabula, Medina, Portage, Summit, and Wayne </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330-963-1172</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720838"/>
                  </a:ext>
                </a:extLst>
              </a:tr>
            </a:tbl>
          </a:graphicData>
        </a:graphic>
      </p:graphicFrame>
    </p:spTree>
    <p:extLst>
      <p:ext uri="{BB962C8B-B14F-4D97-AF65-F5344CB8AC3E}">
        <p14:creationId xmlns:p14="http://schemas.microsoft.com/office/powerpoint/2010/main" val="62605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ap&#10;&#10;Description automatically generated">
            <a:extLst>
              <a:ext uri="{FF2B5EF4-FFF2-40B4-BE49-F238E27FC236}">
                <a16:creationId xmlns:a16="http://schemas.microsoft.com/office/drawing/2014/main" id="{576368C4-092C-D09B-7C51-605755014CE1}"/>
              </a:ext>
            </a:extLst>
          </p:cNvPr>
          <p:cNvPicPr>
            <a:picLocks noChangeAspect="1"/>
          </p:cNvPicPr>
          <p:nvPr/>
        </p:nvPicPr>
        <p:blipFill rotWithShape="1">
          <a:blip r:embed="rId2"/>
          <a:srcRect l="17253" t="14096"/>
          <a:stretch/>
        </p:blipFill>
        <p:spPr>
          <a:xfrm>
            <a:off x="0" y="453282"/>
            <a:ext cx="6555706" cy="6029698"/>
          </a:xfrm>
          <a:prstGeom prst="rect">
            <a:avLst/>
          </a:prstGeom>
        </p:spPr>
      </p:pic>
      <p:sp>
        <p:nvSpPr>
          <p:cNvPr id="6" name="TextBox 5">
            <a:extLst>
              <a:ext uri="{FF2B5EF4-FFF2-40B4-BE49-F238E27FC236}">
                <a16:creationId xmlns:a16="http://schemas.microsoft.com/office/drawing/2014/main" id="{4440DAE5-9852-89F0-7AF0-1F025E168042}"/>
              </a:ext>
            </a:extLst>
          </p:cNvPr>
          <p:cNvSpPr txBox="1"/>
          <p:nvPr/>
        </p:nvSpPr>
        <p:spPr>
          <a:xfrm>
            <a:off x="7165517" y="311241"/>
            <a:ext cx="3769460" cy="461665"/>
          </a:xfrm>
          <a:prstGeom prst="rect">
            <a:avLst/>
          </a:prstGeom>
          <a:noFill/>
        </p:spPr>
        <p:txBody>
          <a:bodyPr wrap="square" rtlCol="0">
            <a:spAutoFit/>
          </a:bodyPr>
          <a:lstStyle/>
          <a:p>
            <a:pPr algn="ctr"/>
            <a:r>
              <a:rPr lang="en-US" sz="2400" b="1" dirty="0"/>
              <a:t>Northwest District</a:t>
            </a:r>
          </a:p>
        </p:txBody>
      </p:sp>
      <p:graphicFrame>
        <p:nvGraphicFramePr>
          <p:cNvPr id="2" name="Table 1">
            <a:extLst>
              <a:ext uri="{FF2B5EF4-FFF2-40B4-BE49-F238E27FC236}">
                <a16:creationId xmlns:a16="http://schemas.microsoft.com/office/drawing/2014/main" id="{0434503B-F62B-E810-5E1F-7D74B262C0C7}"/>
              </a:ext>
            </a:extLst>
          </p:cNvPr>
          <p:cNvGraphicFramePr>
            <a:graphicFrameLocks noGrp="1"/>
          </p:cNvGraphicFramePr>
          <p:nvPr>
            <p:extLst>
              <p:ext uri="{D42A27DB-BD31-4B8C-83A1-F6EECF244321}">
                <p14:modId xmlns:p14="http://schemas.microsoft.com/office/powerpoint/2010/main" val="3634898967"/>
              </p:ext>
            </p:extLst>
          </p:nvPr>
        </p:nvGraphicFramePr>
        <p:xfrm>
          <a:off x="6312878" y="375020"/>
          <a:ext cx="5706208" cy="2266209"/>
        </p:xfrm>
        <a:graphic>
          <a:graphicData uri="http://schemas.openxmlformats.org/drawingml/2006/table">
            <a:tbl>
              <a:tblPr/>
              <a:tblGrid>
                <a:gridCol w="1124961">
                  <a:extLst>
                    <a:ext uri="{9D8B030D-6E8A-4147-A177-3AD203B41FA5}">
                      <a16:colId xmlns:a16="http://schemas.microsoft.com/office/drawing/2014/main" val="926548004"/>
                    </a:ext>
                  </a:extLst>
                </a:gridCol>
                <a:gridCol w="3285156">
                  <a:extLst>
                    <a:ext uri="{9D8B030D-6E8A-4147-A177-3AD203B41FA5}">
                      <a16:colId xmlns:a16="http://schemas.microsoft.com/office/drawing/2014/main" val="1240727231"/>
                    </a:ext>
                  </a:extLst>
                </a:gridCol>
                <a:gridCol w="1296091">
                  <a:extLst>
                    <a:ext uri="{9D8B030D-6E8A-4147-A177-3AD203B41FA5}">
                      <a16:colId xmlns:a16="http://schemas.microsoft.com/office/drawing/2014/main" val="2932845612"/>
                    </a:ext>
                  </a:extLst>
                </a:gridCol>
              </a:tblGrid>
              <a:tr h="53325">
                <a:tc gridSpan="3">
                  <a:txBody>
                    <a:bodyPr/>
                    <a:lstStyle/>
                    <a:p>
                      <a:pPr rtl="0"/>
                      <a:br>
                        <a:rPr lang="en-US" sz="1600" b="1" u="none" dirty="0">
                          <a:solidFill>
                            <a:schemeClr val="tx1"/>
                          </a:solidFill>
                          <a:effectLst/>
                          <a:latin typeface="+mn-lt"/>
                        </a:rPr>
                      </a:br>
                      <a:endParaRPr lang="en-US" sz="1600" u="none" dirty="0">
                        <a:solidFill>
                          <a:schemeClr val="tx1"/>
                        </a:solidFill>
                        <a:effectLst/>
                        <a:latin typeface="+mn-lt"/>
                      </a:endParaRPr>
                    </a:p>
                  </a:txBody>
                  <a:tcPr marL="9788" marR="9788" marT="9788" marB="14095">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6032143"/>
                  </a:ext>
                </a:extLst>
              </a:tr>
              <a:tr h="469838">
                <a:tc>
                  <a:txBody>
                    <a:bodyPr/>
                    <a:lstStyle/>
                    <a:p>
                      <a:pPr rtl="0"/>
                      <a:r>
                        <a:rPr lang="en-US" sz="1600" b="1" u="none" dirty="0">
                          <a:solidFill>
                            <a:schemeClr val="tx1"/>
                          </a:solidFill>
                          <a:effectLst/>
                          <a:latin typeface="+mn-lt"/>
                        </a:rPr>
                        <a:t>Stefen </a:t>
                      </a:r>
                    </a:p>
                    <a:p>
                      <a:pPr rtl="0"/>
                      <a:r>
                        <a:rPr lang="en-US" sz="1600" b="1" u="none" dirty="0">
                          <a:solidFill>
                            <a:schemeClr val="tx1"/>
                          </a:solidFill>
                          <a:effectLst/>
                          <a:latin typeface="+mn-lt"/>
                        </a:rPr>
                        <a:t>Pargeon</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Ashland, Crawford, Erie, Huron, Lucas, Ottawa, Sandusky, Seneca, Richland</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419-373-3021</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1251518"/>
                  </a:ext>
                </a:extLst>
              </a:tr>
              <a:tr h="446724">
                <a:tc>
                  <a:txBody>
                    <a:bodyPr/>
                    <a:lstStyle/>
                    <a:p>
                      <a:pPr rtl="0"/>
                      <a:r>
                        <a:rPr lang="en-US" sz="1600" b="1" u="none" dirty="0">
                          <a:solidFill>
                            <a:schemeClr val="tx1"/>
                          </a:solidFill>
                          <a:effectLst/>
                          <a:latin typeface="+mn-lt"/>
                        </a:rPr>
                        <a:t>Jacqueline Kniss</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Allen, Auglaize, Defiance, Hancock, Hardin, Henry,  Marion, Mercer, Paulding, Putnam, Van Wert, Williams, Wood</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419-373-3025</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189002"/>
                  </a:ext>
                </a:extLst>
              </a:tr>
            </a:tbl>
          </a:graphicData>
        </a:graphic>
      </p:graphicFrame>
    </p:spTree>
    <p:extLst>
      <p:ext uri="{BB962C8B-B14F-4D97-AF65-F5344CB8AC3E}">
        <p14:creationId xmlns:p14="http://schemas.microsoft.com/office/powerpoint/2010/main" val="190638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98C14ECD-D2F3-7660-CE2E-A80E50AACEFC}"/>
              </a:ext>
            </a:extLst>
          </p:cNvPr>
          <p:cNvPicPr>
            <a:picLocks noChangeAspect="1"/>
          </p:cNvPicPr>
          <p:nvPr/>
        </p:nvPicPr>
        <p:blipFill>
          <a:blip r:embed="rId2"/>
          <a:stretch>
            <a:fillRect/>
          </a:stretch>
        </p:blipFill>
        <p:spPr>
          <a:xfrm>
            <a:off x="132885" y="69712"/>
            <a:ext cx="6312519" cy="6617070"/>
          </a:xfrm>
          <a:prstGeom prst="rect">
            <a:avLst/>
          </a:prstGeom>
        </p:spPr>
      </p:pic>
      <p:sp>
        <p:nvSpPr>
          <p:cNvPr id="8" name="TextBox 7">
            <a:extLst>
              <a:ext uri="{FF2B5EF4-FFF2-40B4-BE49-F238E27FC236}">
                <a16:creationId xmlns:a16="http://schemas.microsoft.com/office/drawing/2014/main" id="{CB45B9C5-9095-82E6-038B-B436B0109A76}"/>
              </a:ext>
            </a:extLst>
          </p:cNvPr>
          <p:cNvSpPr txBox="1"/>
          <p:nvPr/>
        </p:nvSpPr>
        <p:spPr>
          <a:xfrm>
            <a:off x="7081239" y="325904"/>
            <a:ext cx="3769460" cy="461665"/>
          </a:xfrm>
          <a:prstGeom prst="rect">
            <a:avLst/>
          </a:prstGeom>
          <a:noFill/>
        </p:spPr>
        <p:txBody>
          <a:bodyPr wrap="square" rtlCol="0">
            <a:spAutoFit/>
          </a:bodyPr>
          <a:lstStyle/>
          <a:p>
            <a:pPr algn="ctr"/>
            <a:r>
              <a:rPr lang="en-US" sz="2400" b="1" dirty="0"/>
              <a:t>Southeast District</a:t>
            </a:r>
          </a:p>
        </p:txBody>
      </p:sp>
      <p:graphicFrame>
        <p:nvGraphicFramePr>
          <p:cNvPr id="2" name="Table 1">
            <a:extLst>
              <a:ext uri="{FF2B5EF4-FFF2-40B4-BE49-F238E27FC236}">
                <a16:creationId xmlns:a16="http://schemas.microsoft.com/office/drawing/2014/main" id="{AC60E5D1-D0F0-D422-C18C-1F3308CCC01E}"/>
              </a:ext>
            </a:extLst>
          </p:cNvPr>
          <p:cNvGraphicFramePr>
            <a:graphicFrameLocks noGrp="1"/>
          </p:cNvGraphicFramePr>
          <p:nvPr>
            <p:extLst>
              <p:ext uri="{D42A27DB-BD31-4B8C-83A1-F6EECF244321}">
                <p14:modId xmlns:p14="http://schemas.microsoft.com/office/powerpoint/2010/main" val="1532416866"/>
              </p:ext>
            </p:extLst>
          </p:nvPr>
        </p:nvGraphicFramePr>
        <p:xfrm>
          <a:off x="6445403" y="787569"/>
          <a:ext cx="5613711" cy="596406"/>
        </p:xfrm>
        <a:graphic>
          <a:graphicData uri="http://schemas.openxmlformats.org/drawingml/2006/table">
            <a:tbl>
              <a:tblPr/>
              <a:tblGrid>
                <a:gridCol w="1634728">
                  <a:extLst>
                    <a:ext uri="{9D8B030D-6E8A-4147-A177-3AD203B41FA5}">
                      <a16:colId xmlns:a16="http://schemas.microsoft.com/office/drawing/2014/main" val="926548004"/>
                    </a:ext>
                  </a:extLst>
                </a:gridCol>
                <a:gridCol w="2461846">
                  <a:extLst>
                    <a:ext uri="{9D8B030D-6E8A-4147-A177-3AD203B41FA5}">
                      <a16:colId xmlns:a16="http://schemas.microsoft.com/office/drawing/2014/main" val="1240727231"/>
                    </a:ext>
                  </a:extLst>
                </a:gridCol>
                <a:gridCol w="1517137">
                  <a:extLst>
                    <a:ext uri="{9D8B030D-6E8A-4147-A177-3AD203B41FA5}">
                      <a16:colId xmlns:a16="http://schemas.microsoft.com/office/drawing/2014/main" val="2932845612"/>
                    </a:ext>
                  </a:extLst>
                </a:gridCol>
              </a:tblGrid>
              <a:tr h="193019">
                <a:tc gridSpan="3">
                  <a:txBody>
                    <a:bodyPr/>
                    <a:lstStyle/>
                    <a:p>
                      <a:pPr rtl="0"/>
                      <a:br>
                        <a:rPr lang="en-US" sz="1000" b="1" u="none" dirty="0">
                          <a:solidFill>
                            <a:schemeClr val="tx1"/>
                          </a:solidFill>
                          <a:effectLst/>
                          <a:latin typeface="+mn-lt"/>
                        </a:rPr>
                      </a:br>
                      <a:endParaRPr lang="en-US" sz="1000" u="none" dirty="0">
                        <a:solidFill>
                          <a:schemeClr val="tx1"/>
                        </a:solidFill>
                        <a:effectLst/>
                        <a:latin typeface="+mn-lt"/>
                      </a:endParaRPr>
                    </a:p>
                  </a:txBody>
                  <a:tcPr marL="9788" marR="9788" marT="9788" marB="14095">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0108047"/>
                  </a:ext>
                </a:extLst>
              </a:tr>
              <a:tr h="193019">
                <a:tc>
                  <a:txBody>
                    <a:bodyPr/>
                    <a:lstStyle/>
                    <a:p>
                      <a:pPr rtl="0"/>
                      <a:r>
                        <a:rPr lang="en-US" sz="1600" b="1" u="none" dirty="0">
                          <a:solidFill>
                            <a:schemeClr val="tx1"/>
                          </a:solidFill>
                          <a:effectLst/>
                          <a:latin typeface="+mn-lt"/>
                        </a:rPr>
                        <a:t>Alex Delvalle</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All Counties </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740-380-5227</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753678"/>
                  </a:ext>
                </a:extLst>
              </a:tr>
            </a:tbl>
          </a:graphicData>
        </a:graphic>
      </p:graphicFrame>
    </p:spTree>
    <p:extLst>
      <p:ext uri="{BB962C8B-B14F-4D97-AF65-F5344CB8AC3E}">
        <p14:creationId xmlns:p14="http://schemas.microsoft.com/office/powerpoint/2010/main" val="414608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72F6D99D-C487-EA40-BB73-58F532E2BD92}"/>
              </a:ext>
            </a:extLst>
          </p:cNvPr>
          <p:cNvPicPr>
            <a:picLocks noChangeAspect="1"/>
          </p:cNvPicPr>
          <p:nvPr/>
        </p:nvPicPr>
        <p:blipFill rotWithShape="1">
          <a:blip r:embed="rId2"/>
          <a:srcRect l="28154"/>
          <a:stretch/>
        </p:blipFill>
        <p:spPr>
          <a:xfrm>
            <a:off x="156116" y="144865"/>
            <a:ext cx="5163015" cy="6683295"/>
          </a:xfrm>
          <a:prstGeom prst="rect">
            <a:avLst/>
          </a:prstGeom>
        </p:spPr>
      </p:pic>
      <p:sp>
        <p:nvSpPr>
          <p:cNvPr id="6" name="TextBox 5">
            <a:extLst>
              <a:ext uri="{FF2B5EF4-FFF2-40B4-BE49-F238E27FC236}">
                <a16:creationId xmlns:a16="http://schemas.microsoft.com/office/drawing/2014/main" id="{0D89DE16-67B8-6577-29EA-B04A6E0F9EBE}"/>
              </a:ext>
            </a:extLst>
          </p:cNvPr>
          <p:cNvSpPr txBox="1"/>
          <p:nvPr/>
        </p:nvSpPr>
        <p:spPr>
          <a:xfrm>
            <a:off x="6634548" y="232111"/>
            <a:ext cx="3769460" cy="461665"/>
          </a:xfrm>
          <a:prstGeom prst="rect">
            <a:avLst/>
          </a:prstGeom>
          <a:noFill/>
        </p:spPr>
        <p:txBody>
          <a:bodyPr wrap="square" rtlCol="0">
            <a:spAutoFit/>
          </a:bodyPr>
          <a:lstStyle/>
          <a:p>
            <a:pPr algn="ctr"/>
            <a:r>
              <a:rPr lang="en-US" sz="2400" b="1" dirty="0"/>
              <a:t>Southwest District</a:t>
            </a:r>
          </a:p>
        </p:txBody>
      </p:sp>
      <p:graphicFrame>
        <p:nvGraphicFramePr>
          <p:cNvPr id="3" name="Table 2">
            <a:extLst>
              <a:ext uri="{FF2B5EF4-FFF2-40B4-BE49-F238E27FC236}">
                <a16:creationId xmlns:a16="http://schemas.microsoft.com/office/drawing/2014/main" id="{D2BB7683-D4F4-0C2E-9B14-6A6494962135}"/>
              </a:ext>
            </a:extLst>
          </p:cNvPr>
          <p:cNvGraphicFramePr>
            <a:graphicFrameLocks noGrp="1"/>
          </p:cNvGraphicFramePr>
          <p:nvPr>
            <p:extLst>
              <p:ext uri="{D42A27DB-BD31-4B8C-83A1-F6EECF244321}">
                <p14:modId xmlns:p14="http://schemas.microsoft.com/office/powerpoint/2010/main" val="919546861"/>
              </p:ext>
            </p:extLst>
          </p:nvPr>
        </p:nvGraphicFramePr>
        <p:xfrm>
          <a:off x="5556738" y="787569"/>
          <a:ext cx="6333801" cy="1703825"/>
        </p:xfrm>
        <a:graphic>
          <a:graphicData uri="http://schemas.openxmlformats.org/drawingml/2006/table">
            <a:tbl>
              <a:tblPr/>
              <a:tblGrid>
                <a:gridCol w="1248689">
                  <a:extLst>
                    <a:ext uri="{9D8B030D-6E8A-4147-A177-3AD203B41FA5}">
                      <a16:colId xmlns:a16="http://schemas.microsoft.com/office/drawing/2014/main" val="926548004"/>
                    </a:ext>
                  </a:extLst>
                </a:gridCol>
                <a:gridCol w="3646472">
                  <a:extLst>
                    <a:ext uri="{9D8B030D-6E8A-4147-A177-3AD203B41FA5}">
                      <a16:colId xmlns:a16="http://schemas.microsoft.com/office/drawing/2014/main" val="1240727231"/>
                    </a:ext>
                  </a:extLst>
                </a:gridCol>
                <a:gridCol w="1438640">
                  <a:extLst>
                    <a:ext uri="{9D8B030D-6E8A-4147-A177-3AD203B41FA5}">
                      <a16:colId xmlns:a16="http://schemas.microsoft.com/office/drawing/2014/main" val="2932845612"/>
                    </a:ext>
                  </a:extLst>
                </a:gridCol>
              </a:tblGrid>
              <a:tr h="193019">
                <a:tc gridSpan="3">
                  <a:txBody>
                    <a:bodyPr/>
                    <a:lstStyle/>
                    <a:p>
                      <a:pPr rtl="0"/>
                      <a:endParaRPr lang="en-US" sz="1000" u="none" dirty="0">
                        <a:solidFill>
                          <a:schemeClr val="tx1"/>
                        </a:solidFill>
                        <a:effectLst/>
                        <a:latin typeface="+mn-lt"/>
                      </a:endParaRPr>
                    </a:p>
                  </a:txBody>
                  <a:tcPr marL="9788" marR="9788" marT="9788" marB="14095">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2049346"/>
                  </a:ext>
                </a:extLst>
              </a:tr>
              <a:tr h="362155">
                <a:tc>
                  <a:txBody>
                    <a:bodyPr/>
                    <a:lstStyle/>
                    <a:p>
                      <a:pPr rtl="0"/>
                      <a:r>
                        <a:rPr lang="en-US" sz="1600" b="1" u="none" dirty="0">
                          <a:solidFill>
                            <a:schemeClr val="tx1"/>
                          </a:solidFill>
                          <a:effectLst/>
                          <a:latin typeface="+mn-lt"/>
                        </a:rPr>
                        <a:t>Michelle Flanagan</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Clark, Darke, Hamilton, Logan, Miami, Montgomery, Preble, and Shelby</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937-285-6440</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582702"/>
                  </a:ext>
                </a:extLst>
              </a:tr>
              <a:tr h="362155">
                <a:tc>
                  <a:txBody>
                    <a:bodyPr/>
                    <a:lstStyle/>
                    <a:p>
                      <a:pPr rtl="0"/>
                      <a:r>
                        <a:rPr lang="en-US" sz="1600" b="1" u="none" dirty="0">
                          <a:solidFill>
                            <a:schemeClr val="bg1"/>
                          </a:solidFill>
                          <a:effectLst/>
                          <a:highlight>
                            <a:srgbClr val="FFFF00"/>
                          </a:highlight>
                          <a:latin typeface="+mn-lt"/>
                        </a:rPr>
                        <a:t>VACANT</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Brown, Butler, Champaign, Clermont, Clinton, Greene, Highland, and Warren </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937-285-6031</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407976"/>
                  </a:ext>
                </a:extLst>
              </a:tr>
            </a:tbl>
          </a:graphicData>
        </a:graphic>
      </p:graphicFrame>
    </p:spTree>
    <p:extLst>
      <p:ext uri="{BB962C8B-B14F-4D97-AF65-F5344CB8AC3E}">
        <p14:creationId xmlns:p14="http://schemas.microsoft.com/office/powerpoint/2010/main" val="270857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9D77-F6CC-17BB-DFAA-7DD316DE7424}"/>
              </a:ext>
            </a:extLst>
          </p:cNvPr>
          <p:cNvSpPr>
            <a:spLocks noGrp="1"/>
          </p:cNvSpPr>
          <p:nvPr>
            <p:ph type="title"/>
          </p:nvPr>
        </p:nvSpPr>
        <p:spPr>
          <a:xfrm>
            <a:off x="5846618" y="3363087"/>
            <a:ext cx="5985164" cy="662609"/>
          </a:xfrm>
        </p:spPr>
        <p:txBody>
          <a:bodyPr anchor="t">
            <a:normAutofit/>
          </a:bodyPr>
          <a:lstStyle/>
          <a:p>
            <a:pPr algn="ctr"/>
            <a:r>
              <a:rPr lang="en-US" sz="2400" b="1" dirty="0"/>
              <a:t>SWCD Stormwater/Urban Work</a:t>
            </a:r>
          </a:p>
        </p:txBody>
      </p:sp>
      <p:sp>
        <p:nvSpPr>
          <p:cNvPr id="3" name="Content Placeholder 2">
            <a:extLst>
              <a:ext uri="{FF2B5EF4-FFF2-40B4-BE49-F238E27FC236}">
                <a16:creationId xmlns:a16="http://schemas.microsoft.com/office/drawing/2014/main" id="{3F6E3C45-2430-FB3A-D76A-65DCF6E8DD2B}"/>
              </a:ext>
            </a:extLst>
          </p:cNvPr>
          <p:cNvSpPr>
            <a:spLocks noGrp="1"/>
          </p:cNvSpPr>
          <p:nvPr>
            <p:ph idx="1"/>
          </p:nvPr>
        </p:nvSpPr>
        <p:spPr>
          <a:xfrm>
            <a:off x="1143001" y="1052834"/>
            <a:ext cx="9905998" cy="2049834"/>
          </a:xfrm>
        </p:spPr>
        <p:txBody>
          <a:bodyPr>
            <a:normAutofit/>
          </a:bodyPr>
          <a:lstStyle/>
          <a:p>
            <a:r>
              <a:rPr lang="en-US" dirty="0">
                <a:latin typeface="Calibri" panose="020F0502020204030204" pitchFamily="34" charset="0"/>
                <a:cs typeface="Calibri" panose="020F0502020204030204" pitchFamily="34" charset="0"/>
              </a:rPr>
              <a:t>2010 – First SWCD urban committee started with leadership from Butler SWCD</a:t>
            </a:r>
          </a:p>
          <a:p>
            <a:r>
              <a:rPr lang="en-US" dirty="0">
                <a:latin typeface="Calibri" panose="020F0502020204030204" pitchFamily="34" charset="0"/>
                <a:cs typeface="Calibri" panose="020F0502020204030204" pitchFamily="34" charset="0"/>
              </a:rPr>
              <a:t>2016 – Reboot of committee with name change to Urban Networking Committee with leadership from Franklin SWCD</a:t>
            </a:r>
          </a:p>
          <a:p>
            <a:r>
              <a:rPr lang="en-US" dirty="0">
                <a:latin typeface="Calibri" panose="020F0502020204030204" pitchFamily="34" charset="0"/>
                <a:cs typeface="Calibri" panose="020F0502020204030204" pitchFamily="34" charset="0"/>
              </a:rPr>
              <a:t>2018 –UNC begins reporting out to OFSWCD as a well-established committee</a:t>
            </a:r>
          </a:p>
        </p:txBody>
      </p:sp>
      <p:sp>
        <p:nvSpPr>
          <p:cNvPr id="5" name="TextBox 4">
            <a:extLst>
              <a:ext uri="{FF2B5EF4-FFF2-40B4-BE49-F238E27FC236}">
                <a16:creationId xmlns:a16="http://schemas.microsoft.com/office/drawing/2014/main" id="{8450C332-2DF9-56E1-E884-D33FBC28F1B4}"/>
              </a:ext>
            </a:extLst>
          </p:cNvPr>
          <p:cNvSpPr txBox="1"/>
          <p:nvPr/>
        </p:nvSpPr>
        <p:spPr>
          <a:xfrm>
            <a:off x="5486400" y="3995678"/>
            <a:ext cx="6705600" cy="2862322"/>
          </a:xfrm>
          <a:prstGeom prst="rect">
            <a:avLst/>
          </a:prstGeom>
          <a:noFill/>
        </p:spPr>
        <p:txBody>
          <a:bodyPr wrap="square" rtlCol="0">
            <a:spAutoFit/>
          </a:bodyPr>
          <a:lstStyle/>
          <a:p>
            <a:pPr marL="742950" lvl="1" indent="-285750">
              <a:buFont typeface="Arial" panose="020B0604020202020204" pitchFamily="34" charset="0"/>
              <a:buChar char="•"/>
            </a:pPr>
            <a:r>
              <a:rPr lang="en-US" altLang="en-US" sz="1800" dirty="0">
                <a:cs typeface="Calibri" panose="020F0502020204030204" pitchFamily="34" charset="0"/>
              </a:rPr>
              <a:t>Public Education and Involvement</a:t>
            </a:r>
          </a:p>
          <a:p>
            <a:pPr marL="742950" lvl="1" indent="-285750">
              <a:buFont typeface="Arial" panose="020B0604020202020204" pitchFamily="34" charset="0"/>
              <a:buChar char="•"/>
            </a:pPr>
            <a:r>
              <a:rPr lang="en-US" altLang="en-US" sz="1800" dirty="0">
                <a:cs typeface="Calibri" panose="020F0502020204030204" pitchFamily="34" charset="0"/>
              </a:rPr>
              <a:t>Education to Municipal Officials, Engineers, and Developers</a:t>
            </a:r>
          </a:p>
          <a:p>
            <a:pPr marL="742950" lvl="1" indent="-285750">
              <a:buFont typeface="Arial" panose="020B0604020202020204" pitchFamily="34" charset="0"/>
              <a:buChar char="•"/>
            </a:pPr>
            <a:r>
              <a:rPr lang="en-US" altLang="en-US" sz="1800" dirty="0">
                <a:cs typeface="Calibri" panose="020F0502020204030204" pitchFamily="34" charset="0"/>
              </a:rPr>
              <a:t>Mapping and Inspection of Stormwater Sewer System </a:t>
            </a:r>
          </a:p>
          <a:p>
            <a:pPr marL="742950" lvl="1" indent="-285750">
              <a:buFont typeface="Arial" panose="020B0604020202020204" pitchFamily="34" charset="0"/>
              <a:buChar char="•"/>
            </a:pPr>
            <a:r>
              <a:rPr lang="en-US" altLang="en-US" sz="1800" dirty="0">
                <a:cs typeface="Calibri" panose="020F0502020204030204" pitchFamily="34" charset="0"/>
              </a:rPr>
              <a:t>Development Plan Review</a:t>
            </a:r>
          </a:p>
          <a:p>
            <a:pPr marL="742950" lvl="1" indent="-285750">
              <a:buFont typeface="Arial" panose="020B0604020202020204" pitchFamily="34" charset="0"/>
              <a:buChar char="•"/>
            </a:pPr>
            <a:r>
              <a:rPr lang="en-US" altLang="en-US" sz="1800" dirty="0">
                <a:cs typeface="Calibri" panose="020F0502020204030204" pitchFamily="34" charset="0"/>
              </a:rPr>
              <a:t>Construction Site Inspections</a:t>
            </a:r>
          </a:p>
          <a:p>
            <a:pPr marL="742950" lvl="1" indent="-285750">
              <a:buFont typeface="Arial" panose="020B0604020202020204" pitchFamily="34" charset="0"/>
              <a:buChar char="•"/>
            </a:pPr>
            <a:r>
              <a:rPr lang="en-US" altLang="en-US" sz="1800" dirty="0">
                <a:cs typeface="Calibri" panose="020F0502020204030204" pitchFamily="34" charset="0"/>
              </a:rPr>
              <a:t>Post Construction Inspection and Management</a:t>
            </a:r>
          </a:p>
          <a:p>
            <a:pPr marL="742950" lvl="1" indent="-285750">
              <a:buFont typeface="Arial" panose="020B0604020202020204" pitchFamily="34" charset="0"/>
              <a:buChar char="•"/>
            </a:pPr>
            <a:r>
              <a:rPr lang="en-US" altLang="en-US" sz="1800" dirty="0">
                <a:cs typeface="Calibri" panose="020F0502020204030204" pitchFamily="34" charset="0"/>
              </a:rPr>
              <a:t>Pollution Prevention</a:t>
            </a:r>
          </a:p>
          <a:p>
            <a:endParaRPr lang="en-US" dirty="0"/>
          </a:p>
        </p:txBody>
      </p:sp>
      <p:sp>
        <p:nvSpPr>
          <p:cNvPr id="8" name="TextBox 7">
            <a:extLst>
              <a:ext uri="{FF2B5EF4-FFF2-40B4-BE49-F238E27FC236}">
                <a16:creationId xmlns:a16="http://schemas.microsoft.com/office/drawing/2014/main" id="{E581D40B-D392-FC9C-9365-0F83A0B8E1C3}"/>
              </a:ext>
            </a:extLst>
          </p:cNvPr>
          <p:cNvSpPr txBox="1"/>
          <p:nvPr/>
        </p:nvSpPr>
        <p:spPr>
          <a:xfrm>
            <a:off x="319560" y="3919494"/>
            <a:ext cx="4701309" cy="2585323"/>
          </a:xfrm>
          <a:prstGeom prst="rect">
            <a:avLst/>
          </a:prstGeom>
          <a:noFill/>
        </p:spPr>
        <p:txBody>
          <a:bodyPr wrap="square" rtlCol="0">
            <a:spAutoFit/>
          </a:bodyPr>
          <a:lstStyle/>
          <a:p>
            <a:pPr algn="ctr"/>
            <a:r>
              <a:rPr lang="en-US" sz="1800" dirty="0">
                <a:effectLst/>
                <a:ea typeface="Calibri" panose="020F0502020204030204" pitchFamily="34" charset="0"/>
                <a:cs typeface="Calibri" panose="020F0502020204030204" pitchFamily="34" charset="0"/>
              </a:rPr>
              <a:t>Work with OFSWCD leadership to establish SWCDs as the preferred municipal stormwater assistance agency for municipalities, townships and other units of local government by coordinating with Ohio EPA and providing support to SWCDs to develop expertise in stormwater and urban conservation projects.</a:t>
            </a:r>
            <a:endParaRPr lang="en-US" sz="1800" dirty="0">
              <a:cs typeface="Calibri" panose="020F0502020204030204" pitchFamily="34" charset="0"/>
            </a:endParaRPr>
          </a:p>
        </p:txBody>
      </p:sp>
      <p:sp>
        <p:nvSpPr>
          <p:cNvPr id="9" name="Title 1">
            <a:extLst>
              <a:ext uri="{FF2B5EF4-FFF2-40B4-BE49-F238E27FC236}">
                <a16:creationId xmlns:a16="http://schemas.microsoft.com/office/drawing/2014/main" id="{C811B281-6D3A-BDCF-CA7A-9A5A4047A107}"/>
              </a:ext>
            </a:extLst>
          </p:cNvPr>
          <p:cNvSpPr txBox="1">
            <a:spLocks/>
          </p:cNvSpPr>
          <p:nvPr/>
        </p:nvSpPr>
        <p:spPr>
          <a:xfrm>
            <a:off x="657114" y="3316052"/>
            <a:ext cx="4001440" cy="6626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t>UNC</a:t>
            </a:r>
          </a:p>
        </p:txBody>
      </p:sp>
      <p:sp>
        <p:nvSpPr>
          <p:cNvPr id="4" name="Title 1">
            <a:extLst>
              <a:ext uri="{FF2B5EF4-FFF2-40B4-BE49-F238E27FC236}">
                <a16:creationId xmlns:a16="http://schemas.microsoft.com/office/drawing/2014/main" id="{FB993408-02C0-79C5-1F45-C7961EC4A3CB}"/>
              </a:ext>
            </a:extLst>
          </p:cNvPr>
          <p:cNvSpPr txBox="1">
            <a:spLocks/>
          </p:cNvSpPr>
          <p:nvPr/>
        </p:nvSpPr>
        <p:spPr>
          <a:xfrm>
            <a:off x="2977679" y="462062"/>
            <a:ext cx="6387994" cy="6626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t>Urban Networking Committee History</a:t>
            </a:r>
          </a:p>
        </p:txBody>
      </p:sp>
    </p:spTree>
    <p:extLst>
      <p:ext uri="{BB962C8B-B14F-4D97-AF65-F5344CB8AC3E}">
        <p14:creationId xmlns:p14="http://schemas.microsoft.com/office/powerpoint/2010/main" val="119302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9D77-F6CC-17BB-DFAA-7DD316DE7424}"/>
              </a:ext>
            </a:extLst>
          </p:cNvPr>
          <p:cNvSpPr>
            <a:spLocks noGrp="1"/>
          </p:cNvSpPr>
          <p:nvPr>
            <p:ph type="title"/>
          </p:nvPr>
        </p:nvSpPr>
        <p:spPr>
          <a:xfrm>
            <a:off x="1141412" y="440334"/>
            <a:ext cx="9905998" cy="662609"/>
          </a:xfrm>
        </p:spPr>
        <p:txBody>
          <a:bodyPr anchor="t"/>
          <a:lstStyle/>
          <a:p>
            <a:pPr algn="ctr"/>
            <a:r>
              <a:rPr lang="en-US" b="1" dirty="0"/>
              <a:t>Urban Networking Committee</a:t>
            </a:r>
          </a:p>
        </p:txBody>
      </p:sp>
      <p:sp>
        <p:nvSpPr>
          <p:cNvPr id="3" name="Content Placeholder 2">
            <a:extLst>
              <a:ext uri="{FF2B5EF4-FFF2-40B4-BE49-F238E27FC236}">
                <a16:creationId xmlns:a16="http://schemas.microsoft.com/office/drawing/2014/main" id="{3F6E3C45-2430-FB3A-D76A-65DCF6E8DD2B}"/>
              </a:ext>
            </a:extLst>
          </p:cNvPr>
          <p:cNvSpPr>
            <a:spLocks noGrp="1"/>
          </p:cNvSpPr>
          <p:nvPr>
            <p:ph idx="1"/>
          </p:nvPr>
        </p:nvSpPr>
        <p:spPr>
          <a:xfrm>
            <a:off x="1141412" y="1303220"/>
            <a:ext cx="9905998" cy="3747114"/>
          </a:xfrm>
        </p:spPr>
        <p:txBody>
          <a:bodyPr>
            <a:normAutofit/>
          </a:bodyPr>
          <a:lstStyle/>
          <a:p>
            <a:r>
              <a:rPr lang="en-US" dirty="0">
                <a:latin typeface="Calibri" panose="020F0502020204030204" pitchFamily="34" charset="0"/>
                <a:cs typeface="Calibri" panose="020F0502020204030204" pitchFamily="34" charset="0"/>
              </a:rPr>
              <a:t>Comprised of 55 SWCD staff, Ohio EPA, ODA, OFSWCD and Ohio Stormwater Association</a:t>
            </a:r>
          </a:p>
          <a:p>
            <a:r>
              <a:rPr lang="en-US" dirty="0">
                <a:latin typeface="Calibri" panose="020F0502020204030204" pitchFamily="34" charset="0"/>
                <a:cs typeface="Calibri" panose="020F0502020204030204" pitchFamily="34" charset="0"/>
              </a:rPr>
              <a:t>Goals:</a:t>
            </a:r>
          </a:p>
          <a:p>
            <a:pPr marL="800100" lvl="1" indent="-342900">
              <a:buFont typeface="+mj-lt"/>
              <a:buAutoNum type="arabicPeriod"/>
            </a:pPr>
            <a:r>
              <a:rPr lang="en-US" sz="2000" dirty="0">
                <a:latin typeface="Calibri" panose="020F0502020204030204" pitchFamily="34" charset="0"/>
                <a:cs typeface="Calibri" panose="020F0502020204030204" pitchFamily="34" charset="0"/>
              </a:rPr>
              <a:t>Maintain and expand a network of support to SWCD offices so that all SWCDs can service local municipalities with urban programming and stormwater permit compliance.</a:t>
            </a:r>
          </a:p>
          <a:p>
            <a:pPr marL="800100" lvl="1" indent="-342900">
              <a:buFont typeface="+mj-lt"/>
              <a:buAutoNum type="arabicPeriod"/>
            </a:pPr>
            <a:r>
              <a:rPr lang="en-US" sz="2000" dirty="0">
                <a:latin typeface="Calibri" panose="020F0502020204030204" pitchFamily="34" charset="0"/>
                <a:cs typeface="Calibri" panose="020F0502020204030204" pitchFamily="34" charset="0"/>
              </a:rPr>
              <a:t>Stay actively engaged and visible with OFSWCD leadership by coordinating and assisting with social media, website, meetings and conferences. </a:t>
            </a:r>
          </a:p>
          <a:p>
            <a:pPr marL="800100" lvl="1" indent="-342900">
              <a:buFont typeface="+mj-lt"/>
              <a:buAutoNum type="arabicPeriod"/>
            </a:pPr>
            <a:r>
              <a:rPr lang="en-US" sz="2000" dirty="0">
                <a:latin typeface="Calibri" panose="020F0502020204030204" pitchFamily="34" charset="0"/>
                <a:cs typeface="Calibri" panose="020F0502020204030204" pitchFamily="34" charset="0"/>
              </a:rPr>
              <a:t>Coordinate an online resource hub for Ohio's 88 SWCDs.  </a:t>
            </a:r>
          </a:p>
          <a:p>
            <a:r>
              <a:rPr lang="en-US" dirty="0"/>
              <a:t>Current Work:  2023 Unveiling of SWCD/Ohio EPA Working Partnership:   Guidance Document for SWCD Urban Stormwater and Ohio EPA Staff</a:t>
            </a:r>
          </a:p>
        </p:txBody>
      </p:sp>
      <p:pic>
        <p:nvPicPr>
          <p:cNvPr id="11" name="Graphic 10" descr="Business Growth with solid fill">
            <a:extLst>
              <a:ext uri="{FF2B5EF4-FFF2-40B4-BE49-F238E27FC236}">
                <a16:creationId xmlns:a16="http://schemas.microsoft.com/office/drawing/2014/main" id="{17C50478-E480-89C3-263E-0DE242EDB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4908" y="5060332"/>
            <a:ext cx="1579007" cy="1579007"/>
          </a:xfrm>
          <a:prstGeom prst="rect">
            <a:avLst/>
          </a:prstGeom>
        </p:spPr>
      </p:pic>
    </p:spTree>
    <p:extLst>
      <p:ext uri="{BB962C8B-B14F-4D97-AF65-F5344CB8AC3E}">
        <p14:creationId xmlns:p14="http://schemas.microsoft.com/office/powerpoint/2010/main" val="375248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9D77-F6CC-17BB-DFAA-7DD316DE7424}"/>
              </a:ext>
            </a:extLst>
          </p:cNvPr>
          <p:cNvSpPr>
            <a:spLocks noGrp="1"/>
          </p:cNvSpPr>
          <p:nvPr>
            <p:ph type="title"/>
          </p:nvPr>
        </p:nvSpPr>
        <p:spPr>
          <a:xfrm>
            <a:off x="1141413" y="218661"/>
            <a:ext cx="9905998" cy="662609"/>
          </a:xfrm>
        </p:spPr>
        <p:txBody>
          <a:bodyPr anchor="t"/>
          <a:lstStyle/>
          <a:p>
            <a:pPr algn="ctr"/>
            <a:r>
              <a:rPr lang="en-US" b="1" dirty="0"/>
              <a:t>SWCD/Ohio EPA Working Partnership</a:t>
            </a:r>
          </a:p>
        </p:txBody>
      </p:sp>
      <p:sp>
        <p:nvSpPr>
          <p:cNvPr id="3" name="Content Placeholder 2">
            <a:extLst>
              <a:ext uri="{FF2B5EF4-FFF2-40B4-BE49-F238E27FC236}">
                <a16:creationId xmlns:a16="http://schemas.microsoft.com/office/drawing/2014/main" id="{3F6E3C45-2430-FB3A-D76A-65DCF6E8DD2B}"/>
              </a:ext>
            </a:extLst>
          </p:cNvPr>
          <p:cNvSpPr>
            <a:spLocks noGrp="1"/>
          </p:cNvSpPr>
          <p:nvPr>
            <p:ph idx="1"/>
          </p:nvPr>
        </p:nvSpPr>
        <p:spPr>
          <a:xfrm>
            <a:off x="778867" y="1869829"/>
            <a:ext cx="9905998" cy="3076751"/>
          </a:xfrm>
        </p:spPr>
        <p:txBody>
          <a:bodyPr>
            <a:normAutofit fontScale="92500" lnSpcReduction="10000"/>
          </a:bodyPr>
          <a:lstStyle/>
          <a:p>
            <a:r>
              <a:rPr lang="en-US" dirty="0">
                <a:latin typeface="Calibri" panose="020F0502020204030204" pitchFamily="34" charset="0"/>
                <a:cs typeface="Calibri" panose="020F0502020204030204" pitchFamily="34" charset="0"/>
              </a:rPr>
              <a:t>Established in 2022</a:t>
            </a:r>
          </a:p>
          <a:p>
            <a:r>
              <a:rPr lang="en-US" dirty="0">
                <a:latin typeface="Calibri" panose="020F0502020204030204" pitchFamily="34" charset="0"/>
                <a:cs typeface="Calibri" panose="020F0502020204030204" pitchFamily="34" charset="0"/>
              </a:rPr>
              <a:t>Committee comprised of members of </a:t>
            </a:r>
            <a:r>
              <a:rPr lang="en-US" dirty="0" err="1">
                <a:latin typeface="Calibri" panose="020F0502020204030204" pitchFamily="34" charset="0"/>
                <a:cs typeface="Calibri" panose="020F0502020204030204" pitchFamily="34" charset="0"/>
              </a:rPr>
              <a:t>unc</a:t>
            </a:r>
            <a:r>
              <a:rPr lang="en-US" dirty="0">
                <a:latin typeface="Calibri" panose="020F0502020204030204" pitchFamily="34" charset="0"/>
                <a:cs typeface="Calibri" panose="020F0502020204030204" pitchFamily="34" charset="0"/>
              </a:rPr>
              <a:t> and </a:t>
            </a:r>
            <a:r>
              <a:rPr lang="en-US" dirty="0" err="1">
                <a:latin typeface="Calibri" panose="020F0502020204030204" pitchFamily="34" charset="0"/>
                <a:cs typeface="Calibri" panose="020F0502020204030204" pitchFamily="34" charset="0"/>
              </a:rPr>
              <a:t>ohio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epa</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First order of business was to establish a </a:t>
            </a:r>
            <a:r>
              <a:rPr lang="en-US" b="1" i="1" dirty="0">
                <a:latin typeface="Calibri" panose="020F0502020204030204" pitchFamily="34" charset="0"/>
                <a:cs typeface="Calibri" panose="020F0502020204030204" pitchFamily="34" charset="0"/>
              </a:rPr>
              <a:t>guidance document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to that could inspire a strong working partnership</a:t>
            </a:r>
          </a:p>
          <a:p>
            <a:r>
              <a:rPr lang="en-US" dirty="0">
                <a:latin typeface="Calibri" panose="020F0502020204030204" pitchFamily="34" charset="0"/>
                <a:cs typeface="Calibri" panose="020F0502020204030204" pitchFamily="34" charset="0"/>
              </a:rPr>
              <a:t>Focuses on communication between </a:t>
            </a:r>
            <a:r>
              <a:rPr lang="en-US" dirty="0" err="1">
                <a:latin typeface="Calibri" panose="020F0502020204030204" pitchFamily="34" charset="0"/>
                <a:cs typeface="Calibri" panose="020F0502020204030204" pitchFamily="34" charset="0"/>
              </a:rPr>
              <a:t>swcd</a:t>
            </a:r>
            <a:r>
              <a:rPr lang="en-US" dirty="0">
                <a:latin typeface="Calibri" panose="020F0502020204030204" pitchFamily="34" charset="0"/>
                <a:cs typeface="Calibri" panose="020F0502020204030204" pitchFamily="34" charset="0"/>
              </a:rPr>
              <a:t> district staff and </a:t>
            </a:r>
            <a:r>
              <a:rPr lang="en-US" dirty="0" err="1">
                <a:latin typeface="Calibri" panose="020F0502020204030204" pitchFamily="34" charset="0"/>
                <a:cs typeface="Calibri" panose="020F0502020204030204" pitchFamily="34" charset="0"/>
              </a:rPr>
              <a:t>ohio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epa</a:t>
            </a:r>
            <a:r>
              <a:rPr lang="en-US" dirty="0">
                <a:latin typeface="Calibri" panose="020F0502020204030204" pitchFamily="34" charset="0"/>
                <a:cs typeface="Calibri" panose="020F0502020204030204" pitchFamily="34" charset="0"/>
              </a:rPr>
              <a:t> regional staff</a:t>
            </a:r>
          </a:p>
          <a:p>
            <a:pPr lvl="1">
              <a:buFont typeface="Wingdings" pitchFamily="2" charset="2"/>
              <a:buChar char="Ø"/>
            </a:pPr>
            <a:r>
              <a:rPr lang="en-US" sz="2000" dirty="0">
                <a:latin typeface="Calibri" panose="020F0502020204030204" pitchFamily="34" charset="0"/>
                <a:cs typeface="Calibri" panose="020F0502020204030204" pitchFamily="34" charset="0"/>
              </a:rPr>
              <a:t>Organizing committee will meet yearly</a:t>
            </a:r>
          </a:p>
          <a:p>
            <a:pPr lvl="1">
              <a:buFont typeface="Wingdings" pitchFamily="2" charset="2"/>
              <a:buChar char="Ø"/>
            </a:pPr>
            <a:r>
              <a:rPr lang="en-US" sz="2000" dirty="0">
                <a:latin typeface="Calibri" panose="020F0502020204030204" pitchFamily="34" charset="0"/>
                <a:cs typeface="Calibri" panose="020F0502020204030204" pitchFamily="34" charset="0"/>
              </a:rPr>
              <a:t>Local staff encouraged to participate in yearly regional meetings</a:t>
            </a:r>
          </a:p>
          <a:p>
            <a:pPr lvl="1">
              <a:buFont typeface="Wingdings" pitchFamily="2" charset="2"/>
              <a:buChar char="Ø"/>
            </a:pPr>
            <a:r>
              <a:rPr lang="en-US" sz="2000" dirty="0">
                <a:latin typeface="Calibri" panose="020F0502020204030204" pitchFamily="34" charset="0"/>
                <a:cs typeface="Calibri" panose="020F0502020204030204" pitchFamily="34" charset="0"/>
              </a:rPr>
              <a:t>Both agencies committed to continuing education</a:t>
            </a:r>
          </a:p>
          <a:p>
            <a:pPr lvl="1"/>
            <a:endParaRPr lang="en-US"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C153D8-46C9-A182-07EA-11C91E0CFC11}"/>
              </a:ext>
            </a:extLst>
          </p:cNvPr>
          <p:cNvSpPr txBox="1"/>
          <p:nvPr/>
        </p:nvSpPr>
        <p:spPr>
          <a:xfrm>
            <a:off x="1211729" y="906911"/>
            <a:ext cx="9765366" cy="707886"/>
          </a:xfrm>
          <a:prstGeom prst="rect">
            <a:avLst/>
          </a:prstGeom>
          <a:noFill/>
          <a:ln>
            <a:solidFill>
              <a:schemeClr val="tx1"/>
            </a:solidFill>
          </a:ln>
        </p:spPr>
        <p:txBody>
          <a:bodyPr wrap="square" rtlCol="0">
            <a:spAutoFit/>
          </a:bodyPr>
          <a:lstStyle/>
          <a:p>
            <a:pPr algn="ctr"/>
            <a:r>
              <a:rPr lang="en-US" sz="2000" dirty="0">
                <a:latin typeface="+mj-lt"/>
              </a:rPr>
              <a:t>As more and more SWCDs become established stormwater program providers, there is a need for a strong working partnership with the Ohio EPA!</a:t>
            </a:r>
          </a:p>
        </p:txBody>
      </p:sp>
      <p:pic>
        <p:nvPicPr>
          <p:cNvPr id="1026" name="Picture 2" descr="Ohio Environmental Protection Agency | Ohio.gov">
            <a:extLst>
              <a:ext uri="{FF2B5EF4-FFF2-40B4-BE49-F238E27FC236}">
                <a16:creationId xmlns:a16="http://schemas.microsoft.com/office/drawing/2014/main" id="{D2067A69-96BB-C2D5-C3C1-84D2FAAE7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137" y="4780141"/>
            <a:ext cx="2742538" cy="182503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Home : Ohio Federation of Soil &amp; Water Conservation Districts">
            <a:extLst>
              <a:ext uri="{FF2B5EF4-FFF2-40B4-BE49-F238E27FC236}">
                <a16:creationId xmlns:a16="http://schemas.microsoft.com/office/drawing/2014/main" id="{B13D4266-418A-B30F-8353-0570EE36AE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3440394D-CACA-E059-DA62-9F08C4389ED8}"/>
              </a:ext>
            </a:extLst>
          </p:cNvPr>
          <p:cNvPicPr>
            <a:picLocks noChangeAspect="1"/>
          </p:cNvPicPr>
          <p:nvPr/>
        </p:nvPicPr>
        <p:blipFill>
          <a:blip r:embed="rId3"/>
          <a:stretch>
            <a:fillRect/>
          </a:stretch>
        </p:blipFill>
        <p:spPr>
          <a:xfrm>
            <a:off x="7407462" y="4780141"/>
            <a:ext cx="1675616" cy="1825034"/>
          </a:xfrm>
          <a:prstGeom prst="rect">
            <a:avLst/>
          </a:prstGeom>
        </p:spPr>
      </p:pic>
      <p:sp>
        <p:nvSpPr>
          <p:cNvPr id="19" name="TextBox 18">
            <a:extLst>
              <a:ext uri="{FF2B5EF4-FFF2-40B4-BE49-F238E27FC236}">
                <a16:creationId xmlns:a16="http://schemas.microsoft.com/office/drawing/2014/main" id="{9FBCB971-55C9-1DA0-FDB4-644D819E5CD4}"/>
              </a:ext>
            </a:extLst>
          </p:cNvPr>
          <p:cNvSpPr txBox="1"/>
          <p:nvPr/>
        </p:nvSpPr>
        <p:spPr>
          <a:xfrm>
            <a:off x="6094412" y="5138660"/>
            <a:ext cx="1041679" cy="1107996"/>
          </a:xfrm>
          <a:prstGeom prst="rect">
            <a:avLst/>
          </a:prstGeom>
          <a:noFill/>
        </p:spPr>
        <p:txBody>
          <a:bodyPr wrap="square" rtlCol="0">
            <a:spAutoFit/>
          </a:bodyPr>
          <a:lstStyle/>
          <a:p>
            <a:pPr algn="ctr"/>
            <a:r>
              <a:rPr lang="en-US" sz="6600" dirty="0"/>
              <a:t>+</a:t>
            </a:r>
          </a:p>
        </p:txBody>
      </p:sp>
    </p:spTree>
    <p:extLst>
      <p:ext uri="{BB962C8B-B14F-4D97-AF65-F5344CB8AC3E}">
        <p14:creationId xmlns:p14="http://schemas.microsoft.com/office/powerpoint/2010/main" val="266445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9D77-F6CC-17BB-DFAA-7DD316DE7424}"/>
              </a:ext>
            </a:extLst>
          </p:cNvPr>
          <p:cNvSpPr>
            <a:spLocks noGrp="1"/>
          </p:cNvSpPr>
          <p:nvPr>
            <p:ph type="title"/>
          </p:nvPr>
        </p:nvSpPr>
        <p:spPr>
          <a:xfrm>
            <a:off x="1141413" y="218661"/>
            <a:ext cx="9905998" cy="662609"/>
          </a:xfrm>
        </p:spPr>
        <p:txBody>
          <a:bodyPr anchor="t"/>
          <a:lstStyle/>
          <a:p>
            <a:pPr algn="ctr"/>
            <a:r>
              <a:rPr lang="en-US" b="1" dirty="0"/>
              <a:t>Organizing Committee</a:t>
            </a:r>
          </a:p>
        </p:txBody>
      </p:sp>
      <p:sp>
        <p:nvSpPr>
          <p:cNvPr id="3" name="Content Placeholder 2">
            <a:extLst>
              <a:ext uri="{FF2B5EF4-FFF2-40B4-BE49-F238E27FC236}">
                <a16:creationId xmlns:a16="http://schemas.microsoft.com/office/drawing/2014/main" id="{3F6E3C45-2430-FB3A-D76A-65DCF6E8DD2B}"/>
              </a:ext>
            </a:extLst>
          </p:cNvPr>
          <p:cNvSpPr>
            <a:spLocks noGrp="1"/>
          </p:cNvSpPr>
          <p:nvPr>
            <p:ph idx="1"/>
          </p:nvPr>
        </p:nvSpPr>
        <p:spPr>
          <a:xfrm>
            <a:off x="3310382" y="1738224"/>
            <a:ext cx="7737029" cy="3076751"/>
          </a:xfrm>
        </p:spPr>
        <p:txBody>
          <a:bodyPr>
            <a:normAutofit/>
          </a:bodyPr>
          <a:lstStyle/>
          <a:p>
            <a:r>
              <a:rPr lang="en-US" sz="3200" dirty="0">
                <a:latin typeface="Calibri" panose="020F0502020204030204" pitchFamily="34" charset="0"/>
                <a:cs typeface="Calibri" panose="020F0502020204030204" pitchFamily="34" charset="0"/>
              </a:rPr>
              <a:t>Meet on a yearly basis</a:t>
            </a:r>
          </a:p>
          <a:p>
            <a:r>
              <a:rPr lang="en-US" sz="3200" dirty="0">
                <a:latin typeface="Calibri" panose="020F0502020204030204" pitchFamily="34" charset="0"/>
                <a:cs typeface="Calibri" panose="020F0502020204030204" pitchFamily="34" charset="0"/>
              </a:rPr>
              <a:t>Discuss guidance document</a:t>
            </a:r>
          </a:p>
          <a:p>
            <a:r>
              <a:rPr lang="en-US" sz="3200" dirty="0">
                <a:latin typeface="Calibri" panose="020F0502020204030204" pitchFamily="34" charset="0"/>
                <a:cs typeface="Calibri" panose="020F0502020204030204" pitchFamily="34" charset="0"/>
              </a:rPr>
              <a:t>Relay successes and hurdles from prior year</a:t>
            </a:r>
          </a:p>
          <a:p>
            <a:r>
              <a:rPr lang="en-US" sz="3200" dirty="0">
                <a:latin typeface="Calibri" panose="020F0502020204030204" pitchFamily="34" charset="0"/>
                <a:cs typeface="Calibri" panose="020F0502020204030204" pitchFamily="34" charset="0"/>
              </a:rPr>
              <a:t>Expand guidance document as needed</a:t>
            </a:r>
          </a:p>
        </p:txBody>
      </p:sp>
      <p:sp>
        <p:nvSpPr>
          <p:cNvPr id="9" name="AutoShape 4" descr="Home : Ohio Federation of Soil &amp; Water Conservation Districts">
            <a:extLst>
              <a:ext uri="{FF2B5EF4-FFF2-40B4-BE49-F238E27FC236}">
                <a16:creationId xmlns:a16="http://schemas.microsoft.com/office/drawing/2014/main" id="{B13D4266-418A-B30F-8353-0570EE36AE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phic 4" descr="Users with solid fill">
            <a:extLst>
              <a:ext uri="{FF2B5EF4-FFF2-40B4-BE49-F238E27FC236}">
                <a16:creationId xmlns:a16="http://schemas.microsoft.com/office/drawing/2014/main" id="{1C42EABE-36CA-A1C9-ADEE-DFA6C5A9FE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8164" y="4876149"/>
            <a:ext cx="1591559" cy="1591559"/>
          </a:xfrm>
          <a:prstGeom prst="rect">
            <a:avLst/>
          </a:prstGeom>
        </p:spPr>
      </p:pic>
    </p:spTree>
    <p:extLst>
      <p:ext uri="{BB962C8B-B14F-4D97-AF65-F5344CB8AC3E}">
        <p14:creationId xmlns:p14="http://schemas.microsoft.com/office/powerpoint/2010/main" val="287218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9D77-F6CC-17BB-DFAA-7DD316DE7424}"/>
              </a:ext>
            </a:extLst>
          </p:cNvPr>
          <p:cNvSpPr>
            <a:spLocks noGrp="1"/>
          </p:cNvSpPr>
          <p:nvPr>
            <p:ph type="title"/>
          </p:nvPr>
        </p:nvSpPr>
        <p:spPr>
          <a:xfrm>
            <a:off x="1141413" y="218661"/>
            <a:ext cx="9905998" cy="662609"/>
          </a:xfrm>
        </p:spPr>
        <p:txBody>
          <a:bodyPr anchor="t"/>
          <a:lstStyle/>
          <a:p>
            <a:pPr algn="ctr"/>
            <a:r>
              <a:rPr lang="en-US" b="1" dirty="0"/>
              <a:t>Local effort guidance</a:t>
            </a:r>
          </a:p>
        </p:txBody>
      </p:sp>
      <p:sp>
        <p:nvSpPr>
          <p:cNvPr id="3" name="Content Placeholder 2">
            <a:extLst>
              <a:ext uri="{FF2B5EF4-FFF2-40B4-BE49-F238E27FC236}">
                <a16:creationId xmlns:a16="http://schemas.microsoft.com/office/drawing/2014/main" id="{3F6E3C45-2430-FB3A-D76A-65DCF6E8DD2B}"/>
              </a:ext>
            </a:extLst>
          </p:cNvPr>
          <p:cNvSpPr>
            <a:spLocks noGrp="1"/>
          </p:cNvSpPr>
          <p:nvPr>
            <p:ph idx="1"/>
          </p:nvPr>
        </p:nvSpPr>
        <p:spPr>
          <a:xfrm>
            <a:off x="1141413" y="1000950"/>
            <a:ext cx="9905998" cy="5967167"/>
          </a:xfrm>
        </p:spPr>
        <p:txBody>
          <a:bodyPr>
            <a:normAutofit/>
          </a:bodyPr>
          <a:lstStyle/>
          <a:p>
            <a:pPr marL="0" indent="0" algn="ctr">
              <a:buNone/>
            </a:pPr>
            <a:r>
              <a:rPr lang="en-US" b="1" dirty="0">
                <a:latin typeface="Calibri" panose="020F0502020204030204" pitchFamily="34" charset="0"/>
                <a:cs typeface="Calibri" panose="020F0502020204030204" pitchFamily="34" charset="0"/>
              </a:rPr>
              <a:t>Excellent communication is the goal! </a:t>
            </a:r>
          </a:p>
          <a:p>
            <a:r>
              <a:rPr lang="en-US" dirty="0">
                <a:latin typeface="Calibri" panose="020F0502020204030204" pitchFamily="34" charset="0"/>
                <a:cs typeface="Calibri" panose="020F0502020204030204" pitchFamily="34" charset="0"/>
              </a:rPr>
              <a:t>Guides SWCDs &amp; Ohio EPA to participate in yearly regional meetings per Ohio EPA District</a:t>
            </a:r>
          </a:p>
          <a:p>
            <a:r>
              <a:rPr lang="en-US" dirty="0">
                <a:latin typeface="Calibri" panose="020F0502020204030204" pitchFamily="34" charset="0"/>
                <a:cs typeface="Calibri" panose="020F0502020204030204" pitchFamily="34" charset="0"/>
              </a:rPr>
              <a:t>Suggests communication protocols</a:t>
            </a:r>
          </a:p>
          <a:p>
            <a:pPr lvl="1">
              <a:buFont typeface="Wingdings" pitchFamily="2" charset="2"/>
              <a:buChar char="ü"/>
            </a:pPr>
            <a:r>
              <a:rPr lang="en-US" dirty="0">
                <a:latin typeface="Calibri" panose="020F0502020204030204" pitchFamily="34" charset="0"/>
                <a:cs typeface="Calibri" panose="020F0502020204030204" pitchFamily="34" charset="0"/>
              </a:rPr>
              <a:t>Preferred methods of communication</a:t>
            </a:r>
          </a:p>
          <a:p>
            <a:pPr lvl="1">
              <a:buFont typeface="Wingdings" pitchFamily="2" charset="2"/>
              <a:buChar char="ü"/>
            </a:pPr>
            <a:r>
              <a:rPr lang="en-US" dirty="0">
                <a:latin typeface="Calibri" panose="020F0502020204030204" pitchFamily="34" charset="0"/>
                <a:cs typeface="Calibri" panose="020F0502020204030204" pitchFamily="34" charset="0"/>
              </a:rPr>
              <a:t>Chain of command protocol</a:t>
            </a:r>
          </a:p>
          <a:p>
            <a:pPr lvl="1">
              <a:buFont typeface="Wingdings" pitchFamily="2" charset="2"/>
              <a:buChar char="ü"/>
            </a:pPr>
            <a:r>
              <a:rPr lang="en-US" dirty="0">
                <a:latin typeface="Calibri" panose="020F0502020204030204" pitchFamily="34" charset="0"/>
                <a:cs typeface="Calibri" panose="020F0502020204030204" pitchFamily="34" charset="0"/>
              </a:rPr>
              <a:t>Update Contact Lists</a:t>
            </a:r>
          </a:p>
          <a:p>
            <a:pPr lvl="1">
              <a:buFont typeface="Wingdings" pitchFamily="2" charset="2"/>
              <a:buChar char="ü"/>
            </a:pPr>
            <a:r>
              <a:rPr lang="en-US" dirty="0">
                <a:latin typeface="Calibri" panose="020F0502020204030204" pitchFamily="34" charset="0"/>
                <a:cs typeface="Calibri" panose="020F0502020204030204" pitchFamily="34" charset="0"/>
              </a:rPr>
              <a:t>Discuss appropriate response timelines</a:t>
            </a:r>
          </a:p>
          <a:p>
            <a:r>
              <a:rPr lang="en-US" dirty="0">
                <a:latin typeface="Calibri" panose="020F0502020204030204" pitchFamily="34" charset="0"/>
                <a:cs typeface="Calibri" panose="020F0502020204030204" pitchFamily="34" charset="0"/>
              </a:rPr>
              <a:t>Details information to be exchanged</a:t>
            </a:r>
          </a:p>
          <a:p>
            <a:pPr lvl="1">
              <a:buFont typeface="Wingdings" pitchFamily="2" charset="2"/>
              <a:buChar char="ü"/>
            </a:pPr>
            <a:r>
              <a:rPr lang="en-US" dirty="0">
                <a:latin typeface="Calibri" panose="020F0502020204030204" pitchFamily="34" charset="0"/>
                <a:cs typeface="Calibri" panose="020F0502020204030204" pitchFamily="34" charset="0"/>
              </a:rPr>
              <a:t>Expectations for information requests/complaints received by Ohio EPA and handled by SWCDs</a:t>
            </a:r>
          </a:p>
          <a:p>
            <a:pPr lvl="1">
              <a:buFont typeface="Wingdings" pitchFamily="2" charset="2"/>
              <a:buChar char="ü"/>
            </a:pPr>
            <a:r>
              <a:rPr lang="en-US" dirty="0">
                <a:latin typeface="Calibri" panose="020F0502020204030204" pitchFamily="34" charset="0"/>
                <a:cs typeface="Calibri" panose="020F0502020204030204" pitchFamily="34" charset="0"/>
              </a:rPr>
              <a:t>Review MS4 MCMs 1-6:  roles, expectations, reduce duplicate effort, process improvements, permit updates, annual reports, compliance support</a:t>
            </a:r>
          </a:p>
          <a:p>
            <a:pPr lvl="1">
              <a:buFont typeface="Wingdings" pitchFamily="2" charset="2"/>
              <a:buChar char="ü"/>
            </a:pPr>
            <a:r>
              <a:rPr lang="en-US" dirty="0">
                <a:latin typeface="Calibri" panose="020F0502020204030204" pitchFamily="34" charset="0"/>
                <a:cs typeface="Calibri" panose="020F0502020204030204" pitchFamily="34" charset="0"/>
              </a:rPr>
              <a:t>Pollution complain response, routing, communication</a:t>
            </a:r>
          </a:p>
          <a:p>
            <a:pPr lvl="1">
              <a:buFont typeface="Wingdings" pitchFamily="2" charset="2"/>
              <a:buChar char="ü"/>
            </a:pPr>
            <a:r>
              <a:rPr lang="en-US" dirty="0">
                <a:latin typeface="Calibri" panose="020F0502020204030204" pitchFamily="34" charset="0"/>
                <a:cs typeface="Calibri" panose="020F0502020204030204" pitchFamily="34" charset="0"/>
              </a:rPr>
              <a:t>Local regulations</a:t>
            </a:r>
          </a:p>
          <a:p>
            <a:pPr lvl="1">
              <a:buFont typeface="Wingdings" pitchFamily="2" charset="2"/>
              <a:buChar char="ü"/>
            </a:pPr>
            <a:r>
              <a:rPr lang="en-US" dirty="0">
                <a:latin typeface="Calibri" panose="020F0502020204030204" pitchFamily="34" charset="0"/>
                <a:cs typeface="Calibri" panose="020F0502020204030204" pitchFamily="34" charset="0"/>
              </a:rPr>
              <a:t>Local MOUs/Contracts/Partnerships </a:t>
            </a:r>
          </a:p>
          <a:p>
            <a:pPr marL="457200" lvl="1" indent="0">
              <a:buNone/>
            </a:pPr>
            <a:endParaRPr lang="en-US" dirty="0">
              <a:latin typeface="Calibri" panose="020F0502020204030204" pitchFamily="34" charset="0"/>
              <a:cs typeface="Calibri" panose="020F0502020204030204" pitchFamily="34" charset="0"/>
            </a:endParaRPr>
          </a:p>
        </p:txBody>
      </p:sp>
      <p:sp>
        <p:nvSpPr>
          <p:cNvPr id="9" name="AutoShape 4" descr="Home : Ohio Federation of Soil &amp; Water Conservation Districts">
            <a:extLst>
              <a:ext uri="{FF2B5EF4-FFF2-40B4-BE49-F238E27FC236}">
                <a16:creationId xmlns:a16="http://schemas.microsoft.com/office/drawing/2014/main" id="{B13D4266-418A-B30F-8353-0570EE36AE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phic 9" descr="Meeting with solid fill">
            <a:extLst>
              <a:ext uri="{FF2B5EF4-FFF2-40B4-BE49-F238E27FC236}">
                <a16:creationId xmlns:a16="http://schemas.microsoft.com/office/drawing/2014/main" id="{D07AF765-A710-2F8C-C913-4C5278CBA8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79671" y="2003196"/>
            <a:ext cx="2131200" cy="2131200"/>
          </a:xfrm>
          <a:prstGeom prst="rect">
            <a:avLst/>
          </a:prstGeom>
        </p:spPr>
      </p:pic>
    </p:spTree>
    <p:extLst>
      <p:ext uri="{BB962C8B-B14F-4D97-AF65-F5344CB8AC3E}">
        <p14:creationId xmlns:p14="http://schemas.microsoft.com/office/powerpoint/2010/main" val="108882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9D77-F6CC-17BB-DFAA-7DD316DE7424}"/>
              </a:ext>
            </a:extLst>
          </p:cNvPr>
          <p:cNvSpPr>
            <a:spLocks noGrp="1"/>
          </p:cNvSpPr>
          <p:nvPr>
            <p:ph type="title"/>
          </p:nvPr>
        </p:nvSpPr>
        <p:spPr>
          <a:xfrm>
            <a:off x="1141413" y="218661"/>
            <a:ext cx="9905998" cy="662609"/>
          </a:xfrm>
        </p:spPr>
        <p:txBody>
          <a:bodyPr anchor="t"/>
          <a:lstStyle/>
          <a:p>
            <a:pPr algn="ctr"/>
            <a:r>
              <a:rPr lang="en-US" b="1" dirty="0"/>
              <a:t>training</a:t>
            </a:r>
          </a:p>
        </p:txBody>
      </p:sp>
      <p:sp>
        <p:nvSpPr>
          <p:cNvPr id="3" name="Content Placeholder 2">
            <a:extLst>
              <a:ext uri="{FF2B5EF4-FFF2-40B4-BE49-F238E27FC236}">
                <a16:creationId xmlns:a16="http://schemas.microsoft.com/office/drawing/2014/main" id="{3F6E3C45-2430-FB3A-D76A-65DCF6E8DD2B}"/>
              </a:ext>
            </a:extLst>
          </p:cNvPr>
          <p:cNvSpPr>
            <a:spLocks noGrp="1"/>
          </p:cNvSpPr>
          <p:nvPr>
            <p:ph idx="1"/>
          </p:nvPr>
        </p:nvSpPr>
        <p:spPr>
          <a:xfrm>
            <a:off x="1141413" y="3068796"/>
            <a:ext cx="9905998" cy="2424397"/>
          </a:xfrm>
        </p:spPr>
        <p:txBody>
          <a:bodyPr>
            <a:normAutofit/>
          </a:bodyPr>
          <a:lstStyle/>
          <a:p>
            <a:r>
              <a:rPr lang="en-US" dirty="0">
                <a:latin typeface="Calibri" panose="020F0502020204030204" pitchFamily="34" charset="0"/>
                <a:cs typeface="Calibri" panose="020F0502020204030204" pitchFamily="34" charset="0"/>
              </a:rPr>
              <a:t>New staff training – SWCD &amp; Ohio EPA</a:t>
            </a:r>
          </a:p>
          <a:p>
            <a:r>
              <a:rPr lang="en-US" dirty="0">
                <a:latin typeface="Calibri" panose="020F0502020204030204" pitchFamily="34" charset="0"/>
                <a:cs typeface="Calibri" panose="020F0502020204030204" pitchFamily="34" charset="0"/>
              </a:rPr>
              <a:t>Urban TDPs through ODA – Ohio EPA assists</a:t>
            </a:r>
          </a:p>
          <a:p>
            <a:r>
              <a:rPr lang="en-US" dirty="0">
                <a:latin typeface="Calibri" panose="020F0502020204030204" pitchFamily="34" charset="0"/>
                <a:cs typeface="Calibri" panose="020F0502020204030204" pitchFamily="34" charset="0"/>
              </a:rPr>
              <a:t>Project/specific situation-based training</a:t>
            </a:r>
          </a:p>
          <a:p>
            <a:r>
              <a:rPr lang="en-US" dirty="0">
                <a:latin typeface="Calibri" panose="020F0502020204030204" pitchFamily="34" charset="0"/>
                <a:cs typeface="Calibri" panose="020F0502020204030204" pitchFamily="34" charset="0"/>
              </a:rPr>
              <a:t>Regional roundtable support</a:t>
            </a:r>
          </a:p>
          <a:p>
            <a:pPr marL="457200" lvl="1" indent="0">
              <a:buNone/>
            </a:pPr>
            <a:endParaRPr lang="en-US" dirty="0">
              <a:latin typeface="Calibri" panose="020F0502020204030204" pitchFamily="34" charset="0"/>
              <a:cs typeface="Calibri" panose="020F0502020204030204" pitchFamily="34" charset="0"/>
            </a:endParaRPr>
          </a:p>
        </p:txBody>
      </p:sp>
      <p:sp>
        <p:nvSpPr>
          <p:cNvPr id="9" name="AutoShape 4" descr="Home : Ohio Federation of Soil &amp; Water Conservation Districts">
            <a:extLst>
              <a:ext uri="{FF2B5EF4-FFF2-40B4-BE49-F238E27FC236}">
                <a16:creationId xmlns:a16="http://schemas.microsoft.com/office/drawing/2014/main" id="{B13D4266-418A-B30F-8353-0570EE36AE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4285CC4F-5067-9C8D-9555-6CED4327211C}"/>
              </a:ext>
            </a:extLst>
          </p:cNvPr>
          <p:cNvSpPr txBox="1"/>
          <p:nvPr/>
        </p:nvSpPr>
        <p:spPr>
          <a:xfrm>
            <a:off x="2552482" y="1209213"/>
            <a:ext cx="7083859" cy="707886"/>
          </a:xfrm>
          <a:prstGeom prst="rect">
            <a:avLst/>
          </a:prstGeom>
          <a:noFill/>
          <a:ln>
            <a:solidFill>
              <a:schemeClr val="tx1"/>
            </a:solidFill>
          </a:ln>
        </p:spPr>
        <p:txBody>
          <a:bodyPr wrap="square" rtlCol="0">
            <a:spAutoFit/>
          </a:bodyPr>
          <a:lstStyle/>
          <a:p>
            <a:pPr algn="ctr"/>
            <a:r>
              <a:rPr lang="en-US" sz="2000" dirty="0">
                <a:latin typeface="+mj-lt"/>
              </a:rPr>
              <a:t>SWCDs and Ohio EPA are committed to continuing to provide and to improve staff training!</a:t>
            </a:r>
          </a:p>
        </p:txBody>
      </p:sp>
      <p:pic>
        <p:nvPicPr>
          <p:cNvPr id="6" name="Graphic 5" descr="Teacher with solid fill">
            <a:extLst>
              <a:ext uri="{FF2B5EF4-FFF2-40B4-BE49-F238E27FC236}">
                <a16:creationId xmlns:a16="http://schemas.microsoft.com/office/drawing/2014/main" id="{27E2AEAD-5334-7B3A-D53A-34B6DD4287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1938" y="4104625"/>
            <a:ext cx="2430544" cy="2430544"/>
          </a:xfrm>
          <a:prstGeom prst="rect">
            <a:avLst/>
          </a:prstGeom>
        </p:spPr>
      </p:pic>
    </p:spTree>
    <p:extLst>
      <p:ext uri="{BB962C8B-B14F-4D97-AF65-F5344CB8AC3E}">
        <p14:creationId xmlns:p14="http://schemas.microsoft.com/office/powerpoint/2010/main" val="279552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7E8071-880F-0F69-3735-FF050D20A142}"/>
              </a:ext>
            </a:extLst>
          </p:cNvPr>
          <p:cNvSpPr txBox="1"/>
          <p:nvPr/>
        </p:nvSpPr>
        <p:spPr>
          <a:xfrm>
            <a:off x="791795" y="355738"/>
            <a:ext cx="3769460" cy="461665"/>
          </a:xfrm>
          <a:prstGeom prst="rect">
            <a:avLst/>
          </a:prstGeom>
          <a:noFill/>
        </p:spPr>
        <p:txBody>
          <a:bodyPr wrap="square" rtlCol="0">
            <a:spAutoFit/>
          </a:bodyPr>
          <a:lstStyle/>
          <a:p>
            <a:pPr algn="ctr"/>
            <a:r>
              <a:rPr lang="en-US" sz="2400" b="1" dirty="0"/>
              <a:t>Ohio EPA Stormwater</a:t>
            </a:r>
          </a:p>
        </p:txBody>
      </p:sp>
      <p:sp>
        <p:nvSpPr>
          <p:cNvPr id="5" name="Flowchart: Alternate Process 4">
            <a:extLst>
              <a:ext uri="{FF2B5EF4-FFF2-40B4-BE49-F238E27FC236}">
                <a16:creationId xmlns:a16="http://schemas.microsoft.com/office/drawing/2014/main" id="{485093CE-7F74-79B1-C7A1-A27AC3F73110}"/>
              </a:ext>
            </a:extLst>
          </p:cNvPr>
          <p:cNvSpPr/>
          <p:nvPr/>
        </p:nvSpPr>
        <p:spPr>
          <a:xfrm>
            <a:off x="5513503" y="891310"/>
            <a:ext cx="1880645" cy="699601"/>
          </a:xfrm>
          <a:prstGeom prst="flowChartAlternateProcess">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Program Manager</a:t>
            </a:r>
          </a:p>
          <a:p>
            <a:pPr algn="ctr"/>
            <a:r>
              <a:rPr lang="en-US" sz="1200" dirty="0"/>
              <a:t>Jason Fyffe</a:t>
            </a:r>
          </a:p>
          <a:p>
            <a:pPr algn="ctr"/>
            <a:r>
              <a:rPr lang="en-US" sz="1200" dirty="0"/>
              <a:t>614-728-1793</a:t>
            </a:r>
          </a:p>
        </p:txBody>
      </p:sp>
      <p:sp>
        <p:nvSpPr>
          <p:cNvPr id="6" name="Flowchart: Alternate Process 5">
            <a:extLst>
              <a:ext uri="{FF2B5EF4-FFF2-40B4-BE49-F238E27FC236}">
                <a16:creationId xmlns:a16="http://schemas.microsoft.com/office/drawing/2014/main" id="{D620FF3D-24C8-05DF-FDFA-6D0B21EC4766}"/>
              </a:ext>
            </a:extLst>
          </p:cNvPr>
          <p:cNvSpPr/>
          <p:nvPr/>
        </p:nvSpPr>
        <p:spPr>
          <a:xfrm>
            <a:off x="5544105" y="2733369"/>
            <a:ext cx="1820491" cy="665396"/>
          </a:xfrm>
          <a:prstGeom prst="flowChartAlternateProcess">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(NWDO)</a:t>
            </a:r>
          </a:p>
          <a:p>
            <a:pPr algn="ctr"/>
            <a:r>
              <a:rPr lang="en-US" sz="1200" dirty="0"/>
              <a:t>Lynette Hablitzel</a:t>
            </a:r>
          </a:p>
          <a:p>
            <a:pPr algn="ctr"/>
            <a:r>
              <a:rPr lang="en-US" sz="1200" dirty="0"/>
              <a:t>419-373-3009</a:t>
            </a:r>
          </a:p>
        </p:txBody>
      </p:sp>
      <p:sp>
        <p:nvSpPr>
          <p:cNvPr id="9" name="Flowchart: Alternate Process 8">
            <a:extLst>
              <a:ext uri="{FF2B5EF4-FFF2-40B4-BE49-F238E27FC236}">
                <a16:creationId xmlns:a16="http://schemas.microsoft.com/office/drawing/2014/main" id="{6087C5CA-6ABE-C956-901B-53EC2B24D9F3}"/>
              </a:ext>
            </a:extLst>
          </p:cNvPr>
          <p:cNvSpPr/>
          <p:nvPr/>
        </p:nvSpPr>
        <p:spPr>
          <a:xfrm>
            <a:off x="3072021" y="2594654"/>
            <a:ext cx="1730859" cy="517199"/>
          </a:xfrm>
          <a:prstGeom prst="flowChartAlternateProcess">
            <a:avLst/>
          </a:prstGeom>
          <a:solidFill>
            <a:srgbClr val="FFFF00"/>
          </a:solidFill>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Justin Reinhart</a:t>
            </a:r>
          </a:p>
          <a:p>
            <a:pPr algn="ctr"/>
            <a:r>
              <a:rPr lang="en-US" sz="1200" dirty="0"/>
              <a:t>614-705-1149</a:t>
            </a:r>
          </a:p>
        </p:txBody>
      </p:sp>
      <p:sp>
        <p:nvSpPr>
          <p:cNvPr id="10" name="Flowchart: Alternate Process 9">
            <a:extLst>
              <a:ext uri="{FF2B5EF4-FFF2-40B4-BE49-F238E27FC236}">
                <a16:creationId xmlns:a16="http://schemas.microsoft.com/office/drawing/2014/main" id="{DD3EFC05-E96A-122B-B3CD-1AAD9C1F2449}"/>
              </a:ext>
            </a:extLst>
          </p:cNvPr>
          <p:cNvSpPr/>
          <p:nvPr/>
        </p:nvSpPr>
        <p:spPr>
          <a:xfrm>
            <a:off x="3096547" y="3279566"/>
            <a:ext cx="1730859" cy="641979"/>
          </a:xfrm>
          <a:prstGeom prst="flowChartAlternateProcess">
            <a:avLst/>
          </a:prstGeom>
          <a:solidFill>
            <a:srgbClr val="FFFF00"/>
          </a:solidFill>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Technical Specialist</a:t>
            </a:r>
          </a:p>
          <a:p>
            <a:pPr algn="ctr"/>
            <a:r>
              <a:rPr lang="en-US" sz="1200" dirty="0">
                <a:highlight>
                  <a:srgbClr val="FFFF00"/>
                </a:highlight>
              </a:rPr>
              <a:t>VACANT</a:t>
            </a:r>
          </a:p>
        </p:txBody>
      </p:sp>
      <p:sp>
        <p:nvSpPr>
          <p:cNvPr id="11" name="Flowchart: Alternate Process 10">
            <a:extLst>
              <a:ext uri="{FF2B5EF4-FFF2-40B4-BE49-F238E27FC236}">
                <a16:creationId xmlns:a16="http://schemas.microsoft.com/office/drawing/2014/main" id="{B5DEF383-7ACB-B568-0ED0-3A7ADFD70492}"/>
              </a:ext>
            </a:extLst>
          </p:cNvPr>
          <p:cNvSpPr/>
          <p:nvPr/>
        </p:nvSpPr>
        <p:spPr>
          <a:xfrm>
            <a:off x="8229025" y="2687006"/>
            <a:ext cx="1736885" cy="535024"/>
          </a:xfrm>
          <a:prstGeom prst="flowChartAlternateProcess">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Supervisor</a:t>
            </a:r>
          </a:p>
          <a:p>
            <a:pPr algn="ctr"/>
            <a:r>
              <a:rPr lang="en-US" sz="1200" dirty="0"/>
              <a:t>Wesley Sluga</a:t>
            </a:r>
          </a:p>
          <a:p>
            <a:pPr algn="ctr"/>
            <a:r>
              <a:rPr lang="en-US" sz="1200" dirty="0"/>
              <a:t>614-644-2141</a:t>
            </a:r>
          </a:p>
        </p:txBody>
      </p:sp>
      <p:sp>
        <p:nvSpPr>
          <p:cNvPr id="12" name="Flowchart: Alternate Process 11">
            <a:extLst>
              <a:ext uri="{FF2B5EF4-FFF2-40B4-BE49-F238E27FC236}">
                <a16:creationId xmlns:a16="http://schemas.microsoft.com/office/drawing/2014/main" id="{526C1705-E95B-9394-0337-35F008D241D5}"/>
              </a:ext>
            </a:extLst>
          </p:cNvPr>
          <p:cNvSpPr/>
          <p:nvPr/>
        </p:nvSpPr>
        <p:spPr>
          <a:xfrm>
            <a:off x="9217470" y="4271473"/>
            <a:ext cx="2007868" cy="660523"/>
          </a:xfrm>
          <a:prstGeom prst="flowChartAlternateProcess">
            <a:avLst/>
          </a:prstGeom>
          <a:solidFill>
            <a:srgbClr val="FFFF00"/>
          </a:solidFill>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Anthony Robinson</a:t>
            </a:r>
          </a:p>
          <a:p>
            <a:pPr algn="ctr"/>
            <a:r>
              <a:rPr lang="en-US" sz="1200" dirty="0"/>
              <a:t>514-728-3392</a:t>
            </a:r>
          </a:p>
          <a:p>
            <a:pPr algn="ctr"/>
            <a:r>
              <a:rPr lang="en-US" sz="1200" dirty="0"/>
              <a:t>ms4/industrial</a:t>
            </a:r>
          </a:p>
        </p:txBody>
      </p:sp>
      <p:cxnSp>
        <p:nvCxnSpPr>
          <p:cNvPr id="13" name="Straight Connector 12">
            <a:extLst>
              <a:ext uri="{FF2B5EF4-FFF2-40B4-BE49-F238E27FC236}">
                <a16:creationId xmlns:a16="http://schemas.microsoft.com/office/drawing/2014/main" id="{0D61D530-8AE5-093D-4D0B-39EBA041B801}"/>
              </a:ext>
            </a:extLst>
          </p:cNvPr>
          <p:cNvCxnSpPr>
            <a:cxnSpLocks/>
          </p:cNvCxnSpPr>
          <p:nvPr/>
        </p:nvCxnSpPr>
        <p:spPr>
          <a:xfrm flipH="1">
            <a:off x="4052356" y="1826010"/>
            <a:ext cx="12814" cy="300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722208-D429-2751-F615-2B94FAADB519}"/>
              </a:ext>
            </a:extLst>
          </p:cNvPr>
          <p:cNvCxnSpPr>
            <a:cxnSpLocks/>
            <a:endCxn id="18" idx="0"/>
          </p:cNvCxnSpPr>
          <p:nvPr/>
        </p:nvCxnSpPr>
        <p:spPr>
          <a:xfrm>
            <a:off x="9054581" y="1785452"/>
            <a:ext cx="21612" cy="286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372395-F951-D6C1-F8BF-C72D5C84D683}"/>
              </a:ext>
            </a:extLst>
          </p:cNvPr>
          <p:cNvCxnSpPr>
            <a:cxnSpLocks/>
          </p:cNvCxnSpPr>
          <p:nvPr/>
        </p:nvCxnSpPr>
        <p:spPr>
          <a:xfrm flipH="1">
            <a:off x="9053435" y="3243415"/>
            <a:ext cx="1146" cy="1358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18E5D698-D33C-4558-B8E6-A6B6A1C4C1B4}"/>
              </a:ext>
            </a:extLst>
          </p:cNvPr>
          <p:cNvSpPr/>
          <p:nvPr/>
        </p:nvSpPr>
        <p:spPr>
          <a:xfrm>
            <a:off x="9217470" y="3358489"/>
            <a:ext cx="2029883" cy="751474"/>
          </a:xfrm>
          <a:prstGeom prst="flowChartAlternateProcess">
            <a:avLst/>
          </a:prstGeom>
          <a:solidFill>
            <a:srgbClr val="FFFF00"/>
          </a:solidFill>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Michael Joseph</a:t>
            </a:r>
          </a:p>
          <a:p>
            <a:pPr algn="ctr"/>
            <a:r>
              <a:rPr lang="en-US" sz="1200" dirty="0"/>
              <a:t>614-752-0782</a:t>
            </a:r>
          </a:p>
          <a:p>
            <a:pPr algn="ctr"/>
            <a:r>
              <a:rPr lang="en-US" sz="1200" dirty="0"/>
              <a:t>construction/industrial</a:t>
            </a:r>
          </a:p>
        </p:txBody>
      </p:sp>
      <p:sp>
        <p:nvSpPr>
          <p:cNvPr id="18" name="Rectangle 17">
            <a:extLst>
              <a:ext uri="{FF2B5EF4-FFF2-40B4-BE49-F238E27FC236}">
                <a16:creationId xmlns:a16="http://schemas.microsoft.com/office/drawing/2014/main" id="{7A68BBAC-98AE-BA0A-250D-0C36FF5D7187}"/>
              </a:ext>
            </a:extLst>
          </p:cNvPr>
          <p:cNvSpPr/>
          <p:nvPr/>
        </p:nvSpPr>
        <p:spPr>
          <a:xfrm>
            <a:off x="8201605" y="2072095"/>
            <a:ext cx="1749176" cy="478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SW Permitting</a:t>
            </a:r>
          </a:p>
        </p:txBody>
      </p:sp>
      <p:sp>
        <p:nvSpPr>
          <p:cNvPr id="19" name="Rectangle 18">
            <a:extLst>
              <a:ext uri="{FF2B5EF4-FFF2-40B4-BE49-F238E27FC236}">
                <a16:creationId xmlns:a16="http://schemas.microsoft.com/office/drawing/2014/main" id="{59C2BC11-31AC-0CDB-D048-903016832422}"/>
              </a:ext>
            </a:extLst>
          </p:cNvPr>
          <p:cNvSpPr/>
          <p:nvPr/>
        </p:nvSpPr>
        <p:spPr>
          <a:xfrm>
            <a:off x="3089096" y="1970254"/>
            <a:ext cx="174917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SW Technical Assistance</a:t>
            </a:r>
          </a:p>
        </p:txBody>
      </p:sp>
      <p:sp>
        <p:nvSpPr>
          <p:cNvPr id="20" name="TextBox 19">
            <a:extLst>
              <a:ext uri="{FF2B5EF4-FFF2-40B4-BE49-F238E27FC236}">
                <a16:creationId xmlns:a16="http://schemas.microsoft.com/office/drawing/2014/main" id="{F363A207-CBC5-1089-4F0D-7C50CBD410CD}"/>
              </a:ext>
            </a:extLst>
          </p:cNvPr>
          <p:cNvSpPr txBox="1"/>
          <p:nvPr/>
        </p:nvSpPr>
        <p:spPr>
          <a:xfrm>
            <a:off x="8048050" y="5044332"/>
            <a:ext cx="3912940" cy="1200329"/>
          </a:xfrm>
          <a:prstGeom prst="rect">
            <a:avLst/>
          </a:prstGeom>
          <a:noFill/>
        </p:spPr>
        <p:txBody>
          <a:bodyPr wrap="square" rtlCol="0">
            <a:spAutoFit/>
          </a:bodyPr>
          <a:lstStyle/>
          <a:p>
            <a:r>
              <a:rPr lang="en-US" sz="1200" b="1" i="1" dirty="0"/>
              <a:t>What We Do: </a:t>
            </a:r>
            <a:r>
              <a:rPr lang="en-US" sz="1200" i="1" dirty="0">
                <a:effectLst/>
                <a:latin typeface="Calibri" panose="020F0502020204030204" pitchFamily="34" charset="0"/>
                <a:ea typeface="Calibri" panose="020F0502020204030204" pitchFamily="34" charset="0"/>
              </a:rPr>
              <a:t>What we do: construction, industrial, and municipal coverage submittals, processing, renewals, transfers, and terminations. Industrial sampling and no exposure certification. MS4 annual reports. STREAMS NOI and NOT forms. </a:t>
            </a:r>
          </a:p>
          <a:p>
            <a:endParaRPr lang="en-US" sz="1200" i="1" dirty="0"/>
          </a:p>
        </p:txBody>
      </p:sp>
      <p:sp>
        <p:nvSpPr>
          <p:cNvPr id="21" name="TextBox 20">
            <a:extLst>
              <a:ext uri="{FF2B5EF4-FFF2-40B4-BE49-F238E27FC236}">
                <a16:creationId xmlns:a16="http://schemas.microsoft.com/office/drawing/2014/main" id="{9BF90A0B-2C2B-B32C-641D-AEA385C78329}"/>
              </a:ext>
            </a:extLst>
          </p:cNvPr>
          <p:cNvSpPr txBox="1"/>
          <p:nvPr/>
        </p:nvSpPr>
        <p:spPr>
          <a:xfrm>
            <a:off x="2712541" y="4039429"/>
            <a:ext cx="2540887" cy="1200329"/>
          </a:xfrm>
          <a:prstGeom prst="rect">
            <a:avLst/>
          </a:prstGeom>
          <a:noFill/>
        </p:spPr>
        <p:txBody>
          <a:bodyPr wrap="square" rtlCol="0">
            <a:spAutoFit/>
          </a:bodyPr>
          <a:lstStyle/>
          <a:p>
            <a:r>
              <a:rPr lang="en-US" sz="1200" b="1" i="1" dirty="0"/>
              <a:t>What We Do:</a:t>
            </a:r>
            <a:r>
              <a:rPr lang="en-US" sz="1200" i="1" dirty="0"/>
              <a:t> Construction permit: BMP design, calculations, coverage requirements, SWP3 reviews , technical education, Rainwater Manual</a:t>
            </a:r>
          </a:p>
        </p:txBody>
      </p:sp>
      <p:sp>
        <p:nvSpPr>
          <p:cNvPr id="22" name="TextBox 21">
            <a:extLst>
              <a:ext uri="{FF2B5EF4-FFF2-40B4-BE49-F238E27FC236}">
                <a16:creationId xmlns:a16="http://schemas.microsoft.com/office/drawing/2014/main" id="{F6702721-D083-76A1-3150-0F05DD17CA8A}"/>
              </a:ext>
            </a:extLst>
          </p:cNvPr>
          <p:cNvSpPr txBox="1"/>
          <p:nvPr/>
        </p:nvSpPr>
        <p:spPr>
          <a:xfrm>
            <a:off x="166234" y="2881333"/>
            <a:ext cx="2451518" cy="461665"/>
          </a:xfrm>
          <a:prstGeom prst="rect">
            <a:avLst/>
          </a:prstGeom>
          <a:noFill/>
        </p:spPr>
        <p:txBody>
          <a:bodyPr wrap="square" rtlCol="0">
            <a:spAutoFit/>
          </a:bodyPr>
          <a:lstStyle/>
          <a:p>
            <a:r>
              <a:rPr lang="en-US" sz="1200" b="1" i="1" dirty="0"/>
              <a:t>What We Do: </a:t>
            </a:r>
            <a:r>
              <a:rPr lang="en-US" sz="1200" i="1" dirty="0"/>
              <a:t>Complaints, Site Inspections, MS4 Audits </a:t>
            </a:r>
          </a:p>
        </p:txBody>
      </p:sp>
      <p:sp>
        <p:nvSpPr>
          <p:cNvPr id="23" name="TextBox 22">
            <a:extLst>
              <a:ext uri="{FF2B5EF4-FFF2-40B4-BE49-F238E27FC236}">
                <a16:creationId xmlns:a16="http://schemas.microsoft.com/office/drawing/2014/main" id="{375D5DB2-B4CA-FA5E-1A8D-EBCF45A782AC}"/>
              </a:ext>
            </a:extLst>
          </p:cNvPr>
          <p:cNvSpPr txBox="1"/>
          <p:nvPr/>
        </p:nvSpPr>
        <p:spPr>
          <a:xfrm>
            <a:off x="3657600" y="6343523"/>
            <a:ext cx="4895850"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solidFill>
                  <a:schemeClr val="bg1"/>
                </a:solidFill>
                <a:latin typeface="+mn-lt"/>
              </a:rPr>
              <a:t>email address: first.last@epa.ohio.gov</a:t>
            </a:r>
            <a:endParaRPr lang="en-US" sz="1400" dirty="0">
              <a:solidFill>
                <a:schemeClr val="bg1"/>
              </a:solidFill>
            </a:endParaRPr>
          </a:p>
        </p:txBody>
      </p:sp>
      <p:sp>
        <p:nvSpPr>
          <p:cNvPr id="24" name="Rectangle 23">
            <a:extLst>
              <a:ext uri="{FF2B5EF4-FFF2-40B4-BE49-F238E27FC236}">
                <a16:creationId xmlns:a16="http://schemas.microsoft.com/office/drawing/2014/main" id="{1FF75E87-E167-1105-84C7-49A36C9B5887}"/>
              </a:ext>
            </a:extLst>
          </p:cNvPr>
          <p:cNvSpPr/>
          <p:nvPr/>
        </p:nvSpPr>
        <p:spPr>
          <a:xfrm>
            <a:off x="5579237" y="2048104"/>
            <a:ext cx="1749177" cy="51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Statewide SW Coordinator</a:t>
            </a:r>
          </a:p>
        </p:txBody>
      </p:sp>
      <p:cxnSp>
        <p:nvCxnSpPr>
          <p:cNvPr id="25" name="Straight Connector 24">
            <a:extLst>
              <a:ext uri="{FF2B5EF4-FFF2-40B4-BE49-F238E27FC236}">
                <a16:creationId xmlns:a16="http://schemas.microsoft.com/office/drawing/2014/main" id="{D2927E82-0220-7754-BC8E-6CBF3FC88A43}"/>
              </a:ext>
            </a:extLst>
          </p:cNvPr>
          <p:cNvCxnSpPr>
            <a:cxnSpLocks/>
            <a:stCxn id="5" idx="2"/>
            <a:endCxn id="24" idx="0"/>
          </p:cNvCxnSpPr>
          <p:nvPr/>
        </p:nvCxnSpPr>
        <p:spPr>
          <a:xfrm>
            <a:off x="6453826" y="1590911"/>
            <a:ext cx="0" cy="457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FA32EBE-B3B5-1161-8A8B-4B7467CF4E8A}"/>
              </a:ext>
            </a:extLst>
          </p:cNvPr>
          <p:cNvCxnSpPr>
            <a:cxnSpLocks/>
            <a:endCxn id="12" idx="1"/>
          </p:cNvCxnSpPr>
          <p:nvPr/>
        </p:nvCxnSpPr>
        <p:spPr>
          <a:xfrm flipV="1">
            <a:off x="9055403" y="4601735"/>
            <a:ext cx="162067" cy="8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6806E7-0B00-D048-BA23-BEE93F95DB63}"/>
              </a:ext>
            </a:extLst>
          </p:cNvPr>
          <p:cNvCxnSpPr>
            <a:cxnSpLocks/>
            <a:endCxn id="17" idx="1"/>
          </p:cNvCxnSpPr>
          <p:nvPr/>
        </p:nvCxnSpPr>
        <p:spPr>
          <a:xfrm>
            <a:off x="9053435" y="3734226"/>
            <a:ext cx="164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4FF472-2F39-EBF5-29F3-19EB3944860A}"/>
              </a:ext>
            </a:extLst>
          </p:cNvPr>
          <p:cNvCxnSpPr>
            <a:cxnSpLocks/>
          </p:cNvCxnSpPr>
          <p:nvPr/>
        </p:nvCxnSpPr>
        <p:spPr>
          <a:xfrm flipH="1">
            <a:off x="4051195" y="1785452"/>
            <a:ext cx="5046272" cy="49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lowchart: Alternate Process 60">
            <a:extLst>
              <a:ext uri="{FF2B5EF4-FFF2-40B4-BE49-F238E27FC236}">
                <a16:creationId xmlns:a16="http://schemas.microsoft.com/office/drawing/2014/main" id="{7847B6DC-59B7-4405-6478-B45EAEE4039C}"/>
              </a:ext>
            </a:extLst>
          </p:cNvPr>
          <p:cNvSpPr/>
          <p:nvPr/>
        </p:nvSpPr>
        <p:spPr>
          <a:xfrm>
            <a:off x="355476" y="2072096"/>
            <a:ext cx="1880645" cy="535024"/>
          </a:xfrm>
          <a:prstGeom prst="flowChartAlternateProcess">
            <a:avLst/>
          </a:prstGeom>
          <a:solidFill>
            <a:srgbClr val="FFFF00"/>
          </a:solidFill>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District Stormwater Coordinator(s)</a:t>
            </a:r>
          </a:p>
        </p:txBody>
      </p:sp>
      <p:sp>
        <p:nvSpPr>
          <p:cNvPr id="64" name="TextBox 63">
            <a:extLst>
              <a:ext uri="{FF2B5EF4-FFF2-40B4-BE49-F238E27FC236}">
                <a16:creationId xmlns:a16="http://schemas.microsoft.com/office/drawing/2014/main" id="{A5197AA9-774B-34AB-E7D9-059CCE8760C3}"/>
              </a:ext>
            </a:extLst>
          </p:cNvPr>
          <p:cNvSpPr txBox="1"/>
          <p:nvPr/>
        </p:nvSpPr>
        <p:spPr>
          <a:xfrm>
            <a:off x="355476" y="6128079"/>
            <a:ext cx="2112927" cy="369332"/>
          </a:xfrm>
          <a:prstGeom prst="rect">
            <a:avLst/>
          </a:prstGeom>
          <a:solidFill>
            <a:srgbClr val="FFFF00"/>
          </a:solidFill>
        </p:spPr>
        <p:txBody>
          <a:bodyPr wrap="square" rtlCol="0">
            <a:spAutoFit/>
          </a:bodyPr>
          <a:lstStyle/>
          <a:p>
            <a:r>
              <a:rPr lang="en-US" dirty="0">
                <a:solidFill>
                  <a:schemeClr val="bg1"/>
                </a:solidFill>
              </a:rPr>
              <a:t>Primary Contacts</a:t>
            </a:r>
          </a:p>
        </p:txBody>
      </p:sp>
      <p:pic>
        <p:nvPicPr>
          <p:cNvPr id="69" name="Picture 68">
            <a:extLst>
              <a:ext uri="{FF2B5EF4-FFF2-40B4-BE49-F238E27FC236}">
                <a16:creationId xmlns:a16="http://schemas.microsoft.com/office/drawing/2014/main" id="{CF291052-FE17-505E-1B3E-63AAD3298CF6}"/>
              </a:ext>
            </a:extLst>
          </p:cNvPr>
          <p:cNvPicPr>
            <a:picLocks noChangeAspect="1"/>
          </p:cNvPicPr>
          <p:nvPr/>
        </p:nvPicPr>
        <p:blipFill>
          <a:blip r:embed="rId2"/>
          <a:stretch>
            <a:fillRect/>
          </a:stretch>
        </p:blipFill>
        <p:spPr>
          <a:xfrm>
            <a:off x="8487439" y="175577"/>
            <a:ext cx="3473551" cy="1128351"/>
          </a:xfrm>
          <a:prstGeom prst="rect">
            <a:avLst/>
          </a:prstGeom>
        </p:spPr>
      </p:pic>
    </p:spTree>
    <p:extLst>
      <p:ext uri="{BB962C8B-B14F-4D97-AF65-F5344CB8AC3E}">
        <p14:creationId xmlns:p14="http://schemas.microsoft.com/office/powerpoint/2010/main" val="241153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ap&#10;&#10;Description automatically generated">
            <a:extLst>
              <a:ext uri="{FF2B5EF4-FFF2-40B4-BE49-F238E27FC236}">
                <a16:creationId xmlns:a16="http://schemas.microsoft.com/office/drawing/2014/main" id="{58E2935B-4E2E-938C-580F-5F9F227ACC8C}"/>
              </a:ext>
            </a:extLst>
          </p:cNvPr>
          <p:cNvPicPr>
            <a:picLocks noChangeAspect="1"/>
          </p:cNvPicPr>
          <p:nvPr/>
        </p:nvPicPr>
        <p:blipFill rotWithShape="1">
          <a:blip r:embed="rId2"/>
          <a:srcRect l="23537" t="4187"/>
          <a:stretch/>
        </p:blipFill>
        <p:spPr>
          <a:xfrm>
            <a:off x="412594" y="-79786"/>
            <a:ext cx="5820938" cy="6853609"/>
          </a:xfrm>
          <a:prstGeom prst="rect">
            <a:avLst/>
          </a:prstGeom>
        </p:spPr>
      </p:pic>
      <p:sp>
        <p:nvSpPr>
          <p:cNvPr id="8" name="TextBox 7">
            <a:extLst>
              <a:ext uri="{FF2B5EF4-FFF2-40B4-BE49-F238E27FC236}">
                <a16:creationId xmlns:a16="http://schemas.microsoft.com/office/drawing/2014/main" id="{FE7E8071-880F-0F69-3735-FF050D20A142}"/>
              </a:ext>
            </a:extLst>
          </p:cNvPr>
          <p:cNvSpPr txBox="1"/>
          <p:nvPr/>
        </p:nvSpPr>
        <p:spPr>
          <a:xfrm>
            <a:off x="6481646" y="351693"/>
            <a:ext cx="3769460" cy="461665"/>
          </a:xfrm>
          <a:prstGeom prst="rect">
            <a:avLst/>
          </a:prstGeom>
          <a:noFill/>
        </p:spPr>
        <p:txBody>
          <a:bodyPr wrap="square" rtlCol="0">
            <a:spAutoFit/>
          </a:bodyPr>
          <a:lstStyle/>
          <a:p>
            <a:pPr algn="ctr"/>
            <a:r>
              <a:rPr lang="en-US" sz="2400" b="1" dirty="0"/>
              <a:t>Central District</a:t>
            </a:r>
          </a:p>
        </p:txBody>
      </p:sp>
      <p:graphicFrame>
        <p:nvGraphicFramePr>
          <p:cNvPr id="2" name="Table 1">
            <a:extLst>
              <a:ext uri="{FF2B5EF4-FFF2-40B4-BE49-F238E27FC236}">
                <a16:creationId xmlns:a16="http://schemas.microsoft.com/office/drawing/2014/main" id="{5D56B956-60E0-C7AE-A9B9-E2AEB3B0288A}"/>
              </a:ext>
            </a:extLst>
          </p:cNvPr>
          <p:cNvGraphicFramePr>
            <a:graphicFrameLocks noGrp="1"/>
          </p:cNvGraphicFramePr>
          <p:nvPr>
            <p:extLst>
              <p:ext uri="{D42A27DB-BD31-4B8C-83A1-F6EECF244321}">
                <p14:modId xmlns:p14="http://schemas.microsoft.com/office/powerpoint/2010/main" val="4047249462"/>
              </p:ext>
            </p:extLst>
          </p:nvPr>
        </p:nvGraphicFramePr>
        <p:xfrm>
          <a:off x="5231424" y="351693"/>
          <a:ext cx="6796948" cy="2795954"/>
        </p:xfrm>
        <a:graphic>
          <a:graphicData uri="http://schemas.openxmlformats.org/drawingml/2006/table">
            <a:tbl>
              <a:tblPr/>
              <a:tblGrid>
                <a:gridCol w="1339996">
                  <a:extLst>
                    <a:ext uri="{9D8B030D-6E8A-4147-A177-3AD203B41FA5}">
                      <a16:colId xmlns:a16="http://schemas.microsoft.com/office/drawing/2014/main" val="926548004"/>
                    </a:ext>
                  </a:extLst>
                </a:gridCol>
                <a:gridCol w="3913114">
                  <a:extLst>
                    <a:ext uri="{9D8B030D-6E8A-4147-A177-3AD203B41FA5}">
                      <a16:colId xmlns:a16="http://schemas.microsoft.com/office/drawing/2014/main" val="1240727231"/>
                    </a:ext>
                  </a:extLst>
                </a:gridCol>
                <a:gridCol w="1543838">
                  <a:extLst>
                    <a:ext uri="{9D8B030D-6E8A-4147-A177-3AD203B41FA5}">
                      <a16:colId xmlns:a16="http://schemas.microsoft.com/office/drawing/2014/main" val="2932845612"/>
                    </a:ext>
                  </a:extLst>
                </a:gridCol>
              </a:tblGrid>
              <a:tr h="723671">
                <a:tc gridSpan="3">
                  <a:txBody>
                    <a:bodyPr/>
                    <a:lstStyle/>
                    <a:p>
                      <a:pPr rtl="0"/>
                      <a:br>
                        <a:rPr lang="en-US" sz="1600" b="1" u="none" dirty="0">
                          <a:solidFill>
                            <a:schemeClr val="tx1"/>
                          </a:solidFill>
                          <a:effectLst/>
                          <a:latin typeface="+mn-lt"/>
                        </a:rPr>
                      </a:br>
                      <a:endParaRPr lang="en-US" sz="1600" u="none" dirty="0">
                        <a:solidFill>
                          <a:schemeClr val="tx1"/>
                        </a:solidFill>
                        <a:effectLst/>
                        <a:latin typeface="+mn-lt"/>
                      </a:endParaRPr>
                    </a:p>
                  </a:txBody>
                  <a:tcPr marL="9788" marR="9788" marT="9788" marB="14095">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39839"/>
                  </a:ext>
                </a:extLst>
              </a:tr>
              <a:tr h="1013068">
                <a:tc>
                  <a:txBody>
                    <a:bodyPr/>
                    <a:lstStyle/>
                    <a:p>
                      <a:pPr rtl="0"/>
                      <a:r>
                        <a:rPr lang="en-US" sz="1600" b="1" u="none" dirty="0">
                          <a:solidFill>
                            <a:schemeClr val="tx1"/>
                          </a:solidFill>
                          <a:effectLst/>
                          <a:latin typeface="+mn-lt"/>
                        </a:rPr>
                        <a:t>Marshall Cooper</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Delaware, Franklin, Fayette, Madison, Morrow, and Pickaway</a:t>
                      </a:r>
                      <a:br>
                        <a:rPr lang="en-US" sz="1600" u="none" dirty="0">
                          <a:solidFill>
                            <a:schemeClr val="tx1"/>
                          </a:solidFill>
                          <a:effectLst/>
                          <a:latin typeface="+mn-lt"/>
                        </a:rPr>
                      </a:br>
                      <a:r>
                        <a:rPr lang="en-US" sz="1600" u="none" dirty="0">
                          <a:solidFill>
                            <a:schemeClr val="tx1"/>
                          </a:solidFill>
                          <a:effectLst/>
                          <a:latin typeface="+mn-lt"/>
                        </a:rPr>
                        <a:t>(areas west of I-71) Fairfield, Knox, Licking, and Union </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614-728-3844</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599803"/>
                  </a:ext>
                </a:extLst>
              </a:tr>
              <a:tr h="1059215">
                <a:tc>
                  <a:txBody>
                    <a:bodyPr/>
                    <a:lstStyle/>
                    <a:p>
                      <a:pPr rtl="0"/>
                      <a:r>
                        <a:rPr lang="en-US" sz="1600" b="1" u="none" dirty="0">
                          <a:solidFill>
                            <a:schemeClr val="tx1"/>
                          </a:solidFill>
                          <a:effectLst/>
                          <a:latin typeface="+mn-lt"/>
                        </a:rPr>
                        <a:t>Rahel Babb </a:t>
                      </a:r>
                    </a:p>
                  </a:txBody>
                  <a:tcPr marL="9788" marR="9788" marT="9788" marB="14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u="none" dirty="0">
                          <a:solidFill>
                            <a:schemeClr val="tx1"/>
                          </a:solidFill>
                          <a:effectLst/>
                          <a:latin typeface="+mn-lt"/>
                        </a:rPr>
                        <a:t>Delaware, Franklin, Fayette, Madison, Morrow, and Pickaway</a:t>
                      </a:r>
                      <a:br>
                        <a:rPr lang="en-US" sz="1600" u="none" dirty="0">
                          <a:solidFill>
                            <a:schemeClr val="tx1"/>
                          </a:solidFill>
                          <a:effectLst/>
                          <a:latin typeface="+mn-lt"/>
                        </a:rPr>
                      </a:br>
                      <a:r>
                        <a:rPr lang="en-US" sz="1600" u="none" dirty="0">
                          <a:solidFill>
                            <a:schemeClr val="tx1"/>
                          </a:solidFill>
                          <a:effectLst/>
                          <a:latin typeface="+mn-lt"/>
                        </a:rPr>
                        <a:t>(areas east of I-71)</a:t>
                      </a: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1600" b="0" u="none" dirty="0">
                          <a:solidFill>
                            <a:schemeClr val="tx1"/>
                          </a:solidFill>
                          <a:effectLst/>
                          <a:latin typeface="+mn-lt"/>
                        </a:rPr>
                        <a:t>614-728-3855</a:t>
                      </a:r>
                      <a:endParaRPr lang="en-US" sz="1600" u="none" dirty="0">
                        <a:solidFill>
                          <a:schemeClr val="tx1"/>
                        </a:solidFill>
                        <a:effectLst/>
                        <a:latin typeface="+mn-lt"/>
                      </a:endParaRPr>
                    </a:p>
                  </a:txBody>
                  <a:tcPr marL="9788" marR="9788" marT="9788" marB="140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6446794"/>
                  </a:ext>
                </a:extLst>
              </a:tr>
            </a:tbl>
          </a:graphicData>
        </a:graphic>
      </p:graphicFrame>
    </p:spTree>
    <p:extLst>
      <p:ext uri="{BB962C8B-B14F-4D97-AF65-F5344CB8AC3E}">
        <p14:creationId xmlns:p14="http://schemas.microsoft.com/office/powerpoint/2010/main" val="4029443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5872</TotalTime>
  <Words>864</Words>
  <Application>Microsoft Office PowerPoint</Application>
  <PresentationFormat>Widescreen</PresentationFormat>
  <Paragraphs>131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Mesh</vt:lpstr>
      <vt:lpstr>SWCD/Ohio EPA Working Partnership Guidance Document</vt:lpstr>
      <vt:lpstr>SWCD Stormwater/Urban Work</vt:lpstr>
      <vt:lpstr>Urban Networking Committee</vt:lpstr>
      <vt:lpstr>SWCD/Ohio EPA Working Partnership</vt:lpstr>
      <vt:lpstr>Organizing Committee</vt:lpstr>
      <vt:lpstr>Local effort guidance</vt:lpstr>
      <vt:lpstr>training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stormwater work in the SWCd sector</dc:title>
  <dc:creator>Conley,  Molly M.</dc:creator>
  <cp:lastModifiedBy>Conley,  Molly M.</cp:lastModifiedBy>
  <cp:revision>14</cp:revision>
  <cp:lastPrinted>2023-02-17T19:26:24Z</cp:lastPrinted>
  <dcterms:created xsi:type="dcterms:W3CDTF">2022-11-22T17:57:22Z</dcterms:created>
  <dcterms:modified xsi:type="dcterms:W3CDTF">2023-02-17T19:33:56Z</dcterms:modified>
</cp:coreProperties>
</file>